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4" r:id="rId5"/>
    <p:sldId id="259" r:id="rId6"/>
    <p:sldId id="260" r:id="rId7"/>
    <p:sldId id="261" r:id="rId8"/>
    <p:sldId id="262" r:id="rId9"/>
    <p:sldId id="263" r:id="rId10"/>
    <p:sldId id="265" r:id="rId11"/>
    <p:sldId id="266"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8" autoAdjust="0"/>
    <p:restoredTop sz="94660"/>
  </p:normalViewPr>
  <p:slideViewPr>
    <p:cSldViewPr>
      <p:cViewPr varScale="1">
        <p:scale>
          <a:sx n="103" d="100"/>
          <a:sy n="103" d="100"/>
        </p:scale>
        <p:origin x="-78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69BEEE2D-73B7-4FAD-8F0F-C83131F892EE}" type="datetimeFigureOut">
              <a:rPr lang="en-AU"/>
              <a:pPr>
                <a:defRPr/>
              </a:pPr>
              <a:t>14/02/2012</a:t>
            </a:fld>
            <a:endParaRPr lang="en-AU"/>
          </a:p>
        </p:txBody>
      </p:sp>
      <p:sp>
        <p:nvSpPr>
          <p:cNvPr id="5" name="Footer Placeholder 18"/>
          <p:cNvSpPr>
            <a:spLocks noGrp="1"/>
          </p:cNvSpPr>
          <p:nvPr>
            <p:ph type="ftr" sz="quarter" idx="11"/>
          </p:nvPr>
        </p:nvSpPr>
        <p:spPr/>
        <p:txBody>
          <a:bodyPr/>
          <a:lstStyle>
            <a:lvl1pPr>
              <a:defRPr/>
            </a:lvl1pPr>
          </a:lstStyle>
          <a:p>
            <a:pPr>
              <a:defRPr/>
            </a:pPr>
            <a:endParaRPr lang="en-AU"/>
          </a:p>
        </p:txBody>
      </p:sp>
      <p:sp>
        <p:nvSpPr>
          <p:cNvPr id="6" name="Slide Number Placeholder 26"/>
          <p:cNvSpPr>
            <a:spLocks noGrp="1"/>
          </p:cNvSpPr>
          <p:nvPr>
            <p:ph type="sldNum" sz="quarter" idx="12"/>
          </p:nvPr>
        </p:nvSpPr>
        <p:spPr/>
        <p:txBody>
          <a:bodyPr/>
          <a:lstStyle>
            <a:lvl1pPr>
              <a:defRPr/>
            </a:lvl1pPr>
          </a:lstStyle>
          <a:p>
            <a:pPr>
              <a:defRPr/>
            </a:pPr>
            <a:fld id="{DDD0E420-E6E3-4703-BC1D-00C1184525FB}" type="slidenum">
              <a:rPr lang="en-AU"/>
              <a:pPr>
                <a:defRPr/>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1787D8C-6937-43EE-AE20-E4DF65B48993}" type="datetimeFigureOut">
              <a:rPr lang="en-AU"/>
              <a:pPr>
                <a:defRPr/>
              </a:pPr>
              <a:t>14/02/2012</a:t>
            </a:fld>
            <a:endParaRPr lang="en-AU"/>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pPr>
              <a:defRPr/>
            </a:pPr>
            <a:fld id="{31285893-786F-4DC0-A23D-3004E67C1160}"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30EF09F-66DD-4074-8883-964883BAAE76}" type="datetimeFigureOut">
              <a:rPr lang="en-AU"/>
              <a:pPr>
                <a:defRPr/>
              </a:pPr>
              <a:t>14/02/2012</a:t>
            </a:fld>
            <a:endParaRPr lang="en-AU"/>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pPr>
              <a:defRPr/>
            </a:pPr>
            <a:fld id="{3FA64668-BD67-4313-8D71-4A81EC48FD26}"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075375D-6159-41BB-91AA-EA8849D75D30}" type="datetimeFigureOut">
              <a:rPr lang="en-AU"/>
              <a:pPr>
                <a:defRPr/>
              </a:pPr>
              <a:t>14/02/2012</a:t>
            </a:fld>
            <a:endParaRPr lang="en-AU"/>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pPr>
              <a:defRPr/>
            </a:pPr>
            <a:fld id="{6A833B5A-B144-421B-B97A-4A6D2AD49CBC}"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1E1ACE0-AB26-44B6-9B02-4F90E125A125}" type="datetimeFigureOut">
              <a:rPr lang="en-AU"/>
              <a:pPr>
                <a:defRPr/>
              </a:pPr>
              <a:t>14/02/2012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2AAD279E-E0D0-4D33-B83F-13CD34BADCB4}" type="slidenum">
              <a:rPr lang="en-AU"/>
              <a:pPr>
                <a:defRPr/>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FB3E93C-E0BD-4FF9-9FA5-D88DF0CA6653}" type="datetimeFigureOut">
              <a:rPr lang="en-AU"/>
              <a:pPr>
                <a:defRPr/>
              </a:pPr>
              <a:t>14/02/2012</a:t>
            </a:fld>
            <a:endParaRPr lang="en-AU"/>
          </a:p>
        </p:txBody>
      </p:sp>
      <p:sp>
        <p:nvSpPr>
          <p:cNvPr id="6" name="Footer Placeholder 21"/>
          <p:cNvSpPr>
            <a:spLocks noGrp="1"/>
          </p:cNvSpPr>
          <p:nvPr>
            <p:ph type="ftr" sz="quarter" idx="11"/>
          </p:nvPr>
        </p:nvSpPr>
        <p:spPr/>
        <p:txBody>
          <a:bodyPr/>
          <a:lstStyle>
            <a:lvl1pPr>
              <a:defRPr/>
            </a:lvl1pPr>
          </a:lstStyle>
          <a:p>
            <a:pPr>
              <a:defRPr/>
            </a:pPr>
            <a:endParaRPr lang="en-AU"/>
          </a:p>
        </p:txBody>
      </p:sp>
      <p:sp>
        <p:nvSpPr>
          <p:cNvPr id="7" name="Slide Number Placeholder 17"/>
          <p:cNvSpPr>
            <a:spLocks noGrp="1"/>
          </p:cNvSpPr>
          <p:nvPr>
            <p:ph type="sldNum" sz="quarter" idx="12"/>
          </p:nvPr>
        </p:nvSpPr>
        <p:spPr/>
        <p:txBody>
          <a:bodyPr/>
          <a:lstStyle>
            <a:lvl1pPr>
              <a:defRPr/>
            </a:lvl1pPr>
          </a:lstStyle>
          <a:p>
            <a:pPr>
              <a:defRPr/>
            </a:pPr>
            <a:fld id="{DE3F44CD-66D3-4031-9D39-8AB7B2508992}"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0BCFD22A-A380-48BA-AC34-A7E1F13B1BB5}" type="datetimeFigureOut">
              <a:rPr lang="en-AU"/>
              <a:pPr>
                <a:defRPr/>
              </a:pPr>
              <a:t>14/02/2012</a:t>
            </a:fld>
            <a:endParaRPr lang="en-AU"/>
          </a:p>
        </p:txBody>
      </p:sp>
      <p:sp>
        <p:nvSpPr>
          <p:cNvPr id="8" name="Footer Placeholder 21"/>
          <p:cNvSpPr>
            <a:spLocks noGrp="1"/>
          </p:cNvSpPr>
          <p:nvPr>
            <p:ph type="ftr" sz="quarter" idx="11"/>
          </p:nvPr>
        </p:nvSpPr>
        <p:spPr/>
        <p:txBody>
          <a:bodyPr/>
          <a:lstStyle>
            <a:lvl1pPr>
              <a:defRPr/>
            </a:lvl1pPr>
          </a:lstStyle>
          <a:p>
            <a:pPr>
              <a:defRPr/>
            </a:pPr>
            <a:endParaRPr lang="en-AU"/>
          </a:p>
        </p:txBody>
      </p:sp>
      <p:sp>
        <p:nvSpPr>
          <p:cNvPr id="9" name="Slide Number Placeholder 17"/>
          <p:cNvSpPr>
            <a:spLocks noGrp="1"/>
          </p:cNvSpPr>
          <p:nvPr>
            <p:ph type="sldNum" sz="quarter" idx="12"/>
          </p:nvPr>
        </p:nvSpPr>
        <p:spPr/>
        <p:txBody>
          <a:bodyPr/>
          <a:lstStyle>
            <a:lvl1pPr>
              <a:defRPr/>
            </a:lvl1pPr>
          </a:lstStyle>
          <a:p>
            <a:pPr>
              <a:defRPr/>
            </a:pPr>
            <a:fld id="{F3CB2E1C-27AA-4F0F-B774-FC0CFE9573CE}"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6223F07-8D0D-4F89-A349-F0BC3DB54AF7}" type="datetimeFigureOut">
              <a:rPr lang="en-AU"/>
              <a:pPr>
                <a:defRPr/>
              </a:pPr>
              <a:t>14/02/2012</a:t>
            </a:fld>
            <a:endParaRPr lang="en-AU"/>
          </a:p>
        </p:txBody>
      </p:sp>
      <p:sp>
        <p:nvSpPr>
          <p:cNvPr id="4" name="Footer Placeholder 21"/>
          <p:cNvSpPr>
            <a:spLocks noGrp="1"/>
          </p:cNvSpPr>
          <p:nvPr>
            <p:ph type="ftr" sz="quarter" idx="11"/>
          </p:nvPr>
        </p:nvSpPr>
        <p:spPr/>
        <p:txBody>
          <a:bodyPr/>
          <a:lstStyle>
            <a:lvl1pPr>
              <a:defRPr/>
            </a:lvl1pPr>
          </a:lstStyle>
          <a:p>
            <a:pPr>
              <a:defRPr/>
            </a:pPr>
            <a:endParaRPr lang="en-AU"/>
          </a:p>
        </p:txBody>
      </p:sp>
      <p:sp>
        <p:nvSpPr>
          <p:cNvPr id="5" name="Slide Number Placeholder 17"/>
          <p:cNvSpPr>
            <a:spLocks noGrp="1"/>
          </p:cNvSpPr>
          <p:nvPr>
            <p:ph type="sldNum" sz="quarter" idx="12"/>
          </p:nvPr>
        </p:nvSpPr>
        <p:spPr/>
        <p:txBody>
          <a:bodyPr/>
          <a:lstStyle>
            <a:lvl1pPr>
              <a:defRPr/>
            </a:lvl1pPr>
          </a:lstStyle>
          <a:p>
            <a:pPr>
              <a:defRPr/>
            </a:pPr>
            <a:fld id="{8A555846-713D-459B-A4C1-4CB0CDA3439A}"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1A6916B-F8A5-44D8-8594-B31A34E40A63}" type="datetimeFigureOut">
              <a:rPr lang="en-AU"/>
              <a:pPr>
                <a:defRPr/>
              </a:pPr>
              <a:t>14/02/2012</a:t>
            </a:fld>
            <a:endParaRPr lang="en-AU"/>
          </a:p>
        </p:txBody>
      </p:sp>
      <p:sp>
        <p:nvSpPr>
          <p:cNvPr id="3" name="Footer Placeholder 21"/>
          <p:cNvSpPr>
            <a:spLocks noGrp="1"/>
          </p:cNvSpPr>
          <p:nvPr>
            <p:ph type="ftr" sz="quarter" idx="11"/>
          </p:nvPr>
        </p:nvSpPr>
        <p:spPr/>
        <p:txBody>
          <a:bodyPr/>
          <a:lstStyle>
            <a:lvl1pPr>
              <a:defRPr/>
            </a:lvl1pPr>
          </a:lstStyle>
          <a:p>
            <a:pPr>
              <a:defRPr/>
            </a:pPr>
            <a:endParaRPr lang="en-AU"/>
          </a:p>
        </p:txBody>
      </p:sp>
      <p:sp>
        <p:nvSpPr>
          <p:cNvPr id="4" name="Slide Number Placeholder 17"/>
          <p:cNvSpPr>
            <a:spLocks noGrp="1"/>
          </p:cNvSpPr>
          <p:nvPr>
            <p:ph type="sldNum" sz="quarter" idx="12"/>
          </p:nvPr>
        </p:nvSpPr>
        <p:spPr/>
        <p:txBody>
          <a:bodyPr/>
          <a:lstStyle>
            <a:lvl1pPr>
              <a:defRPr/>
            </a:lvl1pPr>
          </a:lstStyle>
          <a:p>
            <a:pPr>
              <a:defRPr/>
            </a:pPr>
            <a:fld id="{E8F44522-500D-4A28-8909-E8C8E30CFF0E}"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81D4EA9-08B6-4BD0-9468-7651CBA96EF6}" type="datetimeFigureOut">
              <a:rPr lang="en-AU"/>
              <a:pPr>
                <a:defRPr/>
              </a:pPr>
              <a:t>14/02/2012</a:t>
            </a:fld>
            <a:endParaRPr lang="en-AU"/>
          </a:p>
        </p:txBody>
      </p:sp>
      <p:sp>
        <p:nvSpPr>
          <p:cNvPr id="6" name="Footer Placeholder 21"/>
          <p:cNvSpPr>
            <a:spLocks noGrp="1"/>
          </p:cNvSpPr>
          <p:nvPr>
            <p:ph type="ftr" sz="quarter" idx="11"/>
          </p:nvPr>
        </p:nvSpPr>
        <p:spPr/>
        <p:txBody>
          <a:bodyPr/>
          <a:lstStyle>
            <a:lvl1pPr>
              <a:defRPr/>
            </a:lvl1pPr>
          </a:lstStyle>
          <a:p>
            <a:pPr>
              <a:defRPr/>
            </a:pPr>
            <a:endParaRPr lang="en-AU"/>
          </a:p>
        </p:txBody>
      </p:sp>
      <p:sp>
        <p:nvSpPr>
          <p:cNvPr id="7" name="Slide Number Placeholder 17"/>
          <p:cNvSpPr>
            <a:spLocks noGrp="1"/>
          </p:cNvSpPr>
          <p:nvPr>
            <p:ph type="sldNum" sz="quarter" idx="12"/>
          </p:nvPr>
        </p:nvSpPr>
        <p:spPr/>
        <p:txBody>
          <a:bodyPr/>
          <a:lstStyle>
            <a:lvl1pPr>
              <a:defRPr/>
            </a:lvl1pPr>
          </a:lstStyle>
          <a:p>
            <a:pPr>
              <a:defRPr/>
            </a:pPr>
            <a:fld id="{2FF4C75A-A75F-4281-8CDC-F1CC51C38AAC}"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154F1EBE-66BB-449C-ABA2-269C1597A02F}" type="datetimeFigureOut">
              <a:rPr lang="en-AU"/>
              <a:pPr>
                <a:defRPr/>
              </a:pPr>
              <a:t>14/02/2012</a:t>
            </a:fld>
            <a:endParaRPr lang="en-AU"/>
          </a:p>
        </p:txBody>
      </p:sp>
      <p:sp>
        <p:nvSpPr>
          <p:cNvPr id="10" name="Footer Placeholder 5"/>
          <p:cNvSpPr>
            <a:spLocks noGrp="1"/>
          </p:cNvSpPr>
          <p:nvPr>
            <p:ph type="ftr" sz="quarter" idx="11"/>
          </p:nvPr>
        </p:nvSpPr>
        <p:spPr/>
        <p:txBody>
          <a:bodyPr/>
          <a:lstStyle>
            <a:lvl1pPr>
              <a:defRPr/>
            </a:lvl1pPr>
          </a:lstStyle>
          <a:p>
            <a:pPr>
              <a:defRPr/>
            </a:pPr>
            <a:endParaRPr lang="en-AU"/>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8EF673C-3FE7-4639-84A2-2DCE72BBFC5C}"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B05F38C3-FF56-4577-A37B-93EE8096A877}" type="datetimeFigureOut">
              <a:rPr lang="en-AU"/>
              <a:pPr>
                <a:defRPr/>
              </a:pPr>
              <a:t>14/02/2012</a:t>
            </a:fld>
            <a:endParaRPr lang="en-A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A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3A95C10A-0AFD-4803-926F-159E8DCA2A0B}" type="slidenum">
              <a:rPr lang="en-AU"/>
              <a:pPr>
                <a:defRPr/>
              </a:pPr>
              <a:t>‹#›</a:t>
            </a:fld>
            <a:endParaRPr lang="en-AU"/>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11" r:id="rId1"/>
    <p:sldLayoutId id="2147483703" r:id="rId2"/>
    <p:sldLayoutId id="2147483712" r:id="rId3"/>
    <p:sldLayoutId id="2147483704" r:id="rId4"/>
    <p:sldLayoutId id="2147483705" r:id="rId5"/>
    <p:sldLayoutId id="2147483706" r:id="rId6"/>
    <p:sldLayoutId id="2147483707" r:id="rId7"/>
    <p:sldLayoutId id="2147483708" r:id="rId8"/>
    <p:sldLayoutId id="2147483713" r:id="rId9"/>
    <p:sldLayoutId id="2147483709" r:id="rId10"/>
    <p:sldLayoutId id="214748371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323850" y="2133600"/>
            <a:ext cx="4679950" cy="3527425"/>
          </a:xfrm>
        </p:spPr>
        <p:txBody>
          <a:bodyPr/>
          <a:lstStyle/>
          <a:p>
            <a:pPr marR="0" algn="l" eaLnBrk="1" hangingPunct="1">
              <a:lnSpc>
                <a:spcPct val="80000"/>
              </a:lnSpc>
              <a:buFont typeface="Arial" charset="0"/>
              <a:buChar char="•"/>
            </a:pPr>
            <a:r>
              <a:rPr lang="en-AU" sz="2400" dirty="0" smtClean="0"/>
              <a:t> Children are spending 40 to 65 + hours a week using electronics</a:t>
            </a:r>
          </a:p>
          <a:p>
            <a:pPr marR="0" algn="l" eaLnBrk="1" hangingPunct="1">
              <a:lnSpc>
                <a:spcPct val="80000"/>
              </a:lnSpc>
              <a:buFont typeface="Arial" charset="0"/>
              <a:buChar char="•"/>
            </a:pPr>
            <a:r>
              <a:rPr lang="en-AU" sz="2400" dirty="0" smtClean="0"/>
              <a:t> Fewer than 1 in 5 children walk or ride a bike to school</a:t>
            </a:r>
          </a:p>
          <a:p>
            <a:pPr marR="0" algn="l" eaLnBrk="1" hangingPunct="1">
              <a:lnSpc>
                <a:spcPct val="80000"/>
              </a:lnSpc>
              <a:buFont typeface="Arial" charset="0"/>
              <a:buChar char="•"/>
            </a:pPr>
            <a:r>
              <a:rPr lang="en-AU" sz="2400" dirty="0" smtClean="0"/>
              <a:t> Children have less time for unstructured, creative play in the outdoors than ever before in human history</a:t>
            </a:r>
          </a:p>
          <a:p>
            <a:pPr marR="0" algn="l" eaLnBrk="1" hangingPunct="1">
              <a:lnSpc>
                <a:spcPct val="80000"/>
              </a:lnSpc>
              <a:buFont typeface="Arial" charset="0"/>
              <a:buChar char="•"/>
            </a:pPr>
            <a:r>
              <a:rPr lang="en-AU" sz="2400" dirty="0" smtClean="0"/>
              <a:t> Childhood obesity has increased from 4% in 1960 to 20% today</a:t>
            </a:r>
          </a:p>
          <a:p>
            <a:pPr marR="0" algn="l" eaLnBrk="1" hangingPunct="1">
              <a:lnSpc>
                <a:spcPct val="80000"/>
              </a:lnSpc>
            </a:pPr>
            <a:endParaRPr lang="en-AU" sz="2400" dirty="0" smtClean="0"/>
          </a:p>
        </p:txBody>
      </p:sp>
      <p:pic>
        <p:nvPicPr>
          <p:cNvPr id="5125" name="Picture 2" descr="http://t1.gstatic.com/images?q=tbn:ANd9GcTFI5mHHsKQlWSvrwwARzQjiuHU4THz1B6kDhtJFoYUsF-O-lQBSA"/>
          <p:cNvPicPr>
            <a:picLocks noChangeAspect="1" noChangeArrowheads="1"/>
          </p:cNvPicPr>
          <p:nvPr/>
        </p:nvPicPr>
        <p:blipFill>
          <a:blip r:embed="rId2"/>
          <a:srcRect/>
          <a:stretch>
            <a:fillRect/>
          </a:stretch>
        </p:blipFill>
        <p:spPr bwMode="auto">
          <a:xfrm>
            <a:off x="5867400" y="1989138"/>
            <a:ext cx="2457450" cy="1857375"/>
          </a:xfrm>
          <a:prstGeom prst="rect">
            <a:avLst/>
          </a:prstGeom>
          <a:noFill/>
          <a:ln w="9525">
            <a:noFill/>
            <a:miter lim="800000"/>
            <a:headEnd/>
            <a:tailEnd/>
          </a:ln>
        </p:spPr>
      </p:pic>
      <p:sp>
        <p:nvSpPr>
          <p:cNvPr id="5126" name="AutoShape 4" descr="data:image/jpeg;base64,/9j/4AAQSkZJRgABAQAAAQABAAD/2wCEAAkGBhQSERUUExQVFBUVFBQXGBQUFBUVFxYVFBUVFRQUFRUXHCYeFxwjGRUUHy8gJCcpLCwsFR4xNTAqNSYrLCkBCQoKDgwOGg8PFykcHxwpLCwpLCkpLCwsLCksKSkpKSksLCkpLCwsKSkpKSkpKSwpKSkpKSwpKSwsLCkpKSwsKf/AABEIAOEA4QMBIgACEQEDEQH/xAAcAAABBQEBAQAAAAAAAAAAAAAGAAEDBAUHAgj/xABDEAABAwEFBQUFBAgGAgMAAAABAAIRAwQFEiExBkFRYXETIoGRoQcyscHwFEJy0RUjM1JigpLhFkNTorLxJMI1VHP/xAAaAQADAQEBAQAAAAAAAAAAAAAAAQIDBAUG/8QAJBEAAgICAgEEAwEAAAAAAAAAAAECEQMhEjEEIkFRYRMycYH/2gAMAwEAAhEDEQA/AO2SlKSSAEkkkgBJJJkAOkkmQA6ZJUr0vJtCmXu8BpJ4BHQF0lMDK5Xfm2Vpc+WPFMNOUOGXUbzHHrlCzhtVbjkKz4nPvjz4+qyeVI0/Gzsqdcoo7XVJ71Z4IG+plrrrnn6BEF3bYVHfeY8DU5TlrppvSWZD/Gw3SVGw3vTq5AgO/cOR8OKurVO+jJqh0ySSYCSSSQAkkk0oAdJJJACSSTSgB0kkyAHSTJIA9JLy94Ak5Ab0MXrfjnktYYbnyJG8k6gcgk2kNKzZtt/UaXvOkjc3vHxjRYNq9oDQYZTJHEuHy+aFrxpucYH9OmX7zuA5LIrsw7yT6fyjgsHlfsaqCOg2bbxp95sdCtOy7VUnmJw9Vyuk87/X6zWjZbWNfIlJZX7g4I6zStDXCQQV7JXM7LfZYZY8+G9FV2bUsfDanddz0K2jNMhwaLl73wKbDkSOsTHAa+K5vft9PrVML9BHdO4E/wDfmtm/7yL67mjTFhH4Rm70k9Sh612WZdGmeXEjKJ6gLCc29GsIpFZlNm4Ac+XD0CZ9KYIIMHfnlwzy4p30cnRuECd5GU581WY8gtzM4c/A5kHjkfBZGpL2QLYIII07oidMy3M9CoTZ8Jlp5Yo3743keHitKz1YjOcwOROWf1wXuq2cwI3mN50Pzz1QBJYb9iJJdBynMg8eIPQ7kf7P7UsrDC8gOGUzkY66HTxXK3WF04hwPPxy0yn6Klo1XMcOJiI38Tnkeg6KoyceiJRUjt6SFNl9qcYFOoc9GuPlDuHI70VrrjJSVo55Rp0JOmTSqJHSTJIAdJJKUAMXwuVbbe0t9C3BjD+rYIeBqSfyEea6Hfd5ChQqVXaNaT5BfMN7W51Wq+o7V7i4+JVID6CuraztmB7HyCFqU79O+F887J7TOs1TDPccdDoDxXRGbRHi0+iTA6R+m+Q80lzr/EnIf1JKbAMdsL+DCKQOero9B81lWV0ADV7oPju8v7oZq2817SXkyAZPPPIeJWrYbTJc49B8yueUrZulSL9rpgDLOf8AcfyWPabDGZzJ05n5BalCtiMnT5LwKmZeczo0fPxUNFGNabH2YE5u/dH5LMtDHavkA6NG/wAESWF82gAmXGWzlAc4EDM8DCq35TqNIIbDnSHARk9pIdh5GJCi9mnG1aMOjanN1GADjkSrFnvFhJLame6VnW+76zhOF5+uiq2Gg9joIcPAj4qyAmrWztG4vvgHLj9ZKm28O6Ad7sxxjCBl1XurZzgxCct4VNt1Pqte9pEsglpyc4DMlojOAJOegKlutgi220NyzGmefOdeq8WSj355TnpmIg68ZWPUqkE7/HLjnHT1UlG8SBzLpHLKPmUFBHarLDWAcZO86ZfGPBROpwPrholY6zn895JPLRbFGzyBIjOfl5qS0jBrsIEtcWu3HP6hQut5PddSkcQdM89RrEj8t2/XsYKjFiEaJWPijNpVi0Ymd+nmDHvt5Ry4DhvXTtlr7FootlwL2iHbtMgY1G7xXOX2HC4FuQJAcOIlGtwXA+jXDwe65ve3cx+Kf+lthbswyxVBUkkkus5hJJJIAS8vcvSr2irEncEAc29sl+4KLaDTm8yR/CPzK4nVeibb+/PtNsqOB7oOFvRv95Qo9ysCN7kdXbay+iw56cAUE0rGSxzyWgAxhnvHmie5v2I68CVnIZr9r9YAkqeL6gpKRhBZThaTynxOQWoHYGAb/nv9SsuzjQbu0H+1XrRVGLPQZrkOgnq2vCA2c3Zn65D1T1rwwUyR7xyaOHF3gNFhMtuN73nQZDhxMeiVotJMDecuX/SYUbdyWE1TmYaIkjUnqiV1B5eMmYBGZkuJiCZOnRY9xgtAaPEokDskqTNE2itVsbTqFnWm5GO0yWrVqqq6ukxpFKjdhGRMjRKvR7Jk5agGMiRvE9MlaNpUN42gdk7FoIPkUXolrYB2qzCTHEx5qGz2QueABJJAA5nILfq2YPJI3rZNnZTq0mMa0biQBLjrJOsylyRooMz7FYnUnYHa65GctNR9aLVFWAq7mn7QMTf8txieDgN3gvQdrOcE6JFUl0KpXCjNqVG13kG6tI9U1C0NckI1LI3tKjWDVzgPP69F0xogAcMlz3YuoH2oZCA15G8kgRPICfFdCXXgWrOTM90JPKZJbmA8pJkkAJ7oCD/aBfn2exvIMOd3W9T9HyRRaqm5cT9rl+9pXFEHu0xn+I/kPimgOdWl8lU6hU9VyrOQ2BLZmSQjO7qAFMAoaumhLpRVddpa55p7wAQs5FHv7M3n5lOtD7JySUhZNZT3mdXO+AAUN7WmKbjxy8ZzT2V2YPCfXOVQvc4ixm7EB4DM+a5TpPVmpw1jP5j8StC6bN2lWeGiz8XvHjDRyCJ9jaIwufxOXQJNlxQQWGxYQFdcVk3pbXNwhvvOc0DxMRC9Wmse1YwHfJ6DX4po04li0PWdWtKa2XywEtMSOfqs43kHKWNItiuZXm299uE6EZqDtwDnkr1us/cB0OXlrml7Au9mVZQGYWzJ4xEych5LQvG2gVabgNKrB4OMfMKlbaLaVIVTJfmQd0DXL0Vq8qPaRg1mm8eDg5Si2TMqY7QwuEDDW/8AWFXvF8Co5moc2ZJiCG/CeG5XrQJqSchDx5xH/FQU7GSaoABDxkeXZ4fiFV0QCdmqVqtTvta0SYAk741J8Vo39QdTpAU3BjnHNzhkGjNx0WxdNhYO9qSF72ouoVKLIE/rWB3DAczPLEGDxV/ZKJfZxZiK4e55eXUiM2tGhMEQAc+a6Fb7wZRYX1DDRvQ1sjZYquOGMLMI9Mx1BKzPajeeTKIOpxHoNPVdWBXE4837DXp7SyTFFsD952vkst23lf8AfHkEE2i0R4LyK5JC6qSOcOWbf2gH3gfAKzZfaHXLg2GkkgDLeVz1lrzRNsDdxqWnEfdpif5jojQzpF43kadB1Wocwwk+Wi+c75t5q1Hvdq5xPmuse1e+8FFtEHN5k/hH94XGKz5KgZBUK8U2yUzyrFjpyVLKLofgZzKp2W8XU6oqN1B8xvC93hVzjgqlJklShhv/AI8Z/pn0TrB/QiSLQqC+jU7reZ9FTrn9aORd/wAf7r22r3uWUfy/2Xl7f1rvrUhcLezrXQ9Z0RyBJ+SMtk2xQagqp7rz/D8Uc7Jn9SOQhT2zSPRpGsHV2kjJgLuUnuj4lKk0VKz3zAazD4uM/IJ2NjGXDU5dAPzlQMqFtMuGWIk+AyHwRZYJXxZ6hqVix5HeicOQgRrCnuGwOw94knj+S27sJ7APd/mOLz+Fxy9Fp3bTbhxEADcq70JqtgJ2dR9fF2jmtLg1rWgfdMmZHT0RVabT3YmefFVtoMFMvqCMLKeR/icT6k4QsFu0THsicLuBI9DvUspRdWaF9UjUEEkgtAG6IygFe6F4vptptcIc2m0HjMZrEobSFpAMQHSZ4biFo2y2io7ENI9FBX0azr0xnSFcs1rEt4afXmUO0Ki1bDqE0yGRUa1QMcKRa04iMREkAEjIcY4qGne1U1DTc6QCA52XeORIgeXgh279qqnaOY1gyqO7xznvHdGiKLlsJeRlL3u6SXH0zVUO6Ww52ZZk+p93NvWIJ8oC5ftZe3bWl7pkYiB0GS6ftNahZLC4NOYbgB4k5T5mVxKrUnqvSxR4o8ycuTsgr/FTUnQM1HU4KKo/1WpBI0ZkrrOwt3ijZQ86v7x6bvRc1uCwmtWYwfecJ6DMrpW2N5iy2J0ZEtwNHM5JP4A5Rt5fXb2p7pkA4W9G/wB5QnUcrVpqSSqNQqGUjyBK0bO3C0lVLPTkqzanQAFDZSKNZ0ladxWTFUB3NzWW0SUV3JZsNOd7s0n0BopJ0yzGen0sLgOEj8ipI75P8E/L5K3a7MDMajcciqbMz1a4emL4grkfydtewqNPE0jjCO9n7KaNBjSZMST1/sgax1w0NJ0xt+a6BSq4miNICmykXDXB14LNvGl2jCxmQMNy3Tr81JUcVBjPRKyqIb5qBoDWng1o3AAf9KqLMQ0Oc50MaTAdlO4QN6xNpH1alUCk4NAGp4nMn4L3dtJ0w5xdn5xkCn9j6RJtBa2toim896q4a7w3M/LzQHb6fZu7pMbgfktXayq+rWc5p7jBhaNxAJlwOmvyWG20l7cLsiNJHl4LVLR1Y3UaIqlucQIOYRXsfegrPNM64MQHAt97wQe9u/zG8FFPs7pNdawROVOpMjiI1HNOSVETgu0FrLL3slovp9nSqPInCxxG/OMvWFZwQq20VtLLG8gauY3wc4Z+ixijBK5JAdslZhjIic11fZSxAVA6NGmORyE+RPmuc7JWaKj+uXQ5j0IXQLHePYNNQiQ1pkcvqFrDUkZ5l2jE9q18y9tEHJoxHqdPmucN1lXdorzdXrvqH7zvIbgqAqd7oF6iPMGqkkkpgdfAKVwyHmlSpEkAauPqTATAPPZtdfvViNO635lYftUvrHWFIHKmM/xH+3xR/YKTbJY88sDCT1iVwy+rcatV7zq5xPn/AGWdlIzajlX1KkqFKhTkqGxluyU4zVa1VJJV6r3WxxWa/MqEUT3fZsTgOJRgxsCOCxLhs2rvAfNbtFhcQ0akgJMEJJE/6AYkkM92uzh4yyKwqlPC7ofjkURVWEe9/V+aybyZxHe+I3rx/HzX6We75Xj164g7eDD2NRoObTI8HZfFG+xFt7eyscdRLXdW6/JCdoaHYhuc0tPX6gom9l9niyuB/wBZ/wAGrrrVHnruwiq2ZZV62oUabnuya0ST6D1RI+mhH2lCLGedRk+p+SFHY7oEG3r29UnMNGk7ycy4oyumwyOcGDzjJc72ddiqciV1m7KMNB5J8aYcrRyPEW03tdqx08TvEEcoMrJtIMhzd27eB80YbWXRgtdWDk8GoBHHvQP5gQhPsyDGYz4EehVp0d0VaGY6c/Aov9m1livWdu7MD+p8/wDqg1wwmd28fNHXs5H7V244B5Yj80S6DJ+rDRyzNszFgd+Ol/zC0d6yvaB/8e/8dL/mFnE5I6kivsmJlw3gfBFwphzS06OBHmIQP7Oas03A7ijiiVbdCybkzlFSjhcQ77pII5jJQdnmOJK39srFgtLyNKkP88iPMHzWMXgGeAjxXqRdpM8qSptDPOa3di7t7a1A/dp5+O5D+LjnK6TsFdvZWftDrU73huRJ0hIq+06+OzoNpNObzn+EZrj9Z8lE+3N7dvaXnc3ujoNfVClRZvRaIXq7YaKq02SVq024Wys5MpIqWypn0VSgySpLS5XLns8unhmhaBm5ZKWFoHJEOy1ixPLz7rBruk/2WCCpW1iBEmJmJylQxnQvtNP99n9QSXO8SSkA67CNDPJ0n1VG30cQjhpxB/Jade73N0MaZRlyy+agqNdGbfEZhfOpOLPrXUkBdpBa4j65I12BH/j9XvPqEHX83A/Pf9fmjjYmnFmYeMnzK9WMuSTPDlDjJoIHoU9oVHHZI/jb80VVENbaH9QPxt+aqbqLYoK5JHONjKH64tP1muwWRvdHRc1uazYLSCNHb+sGPNdNs3uq4y5KyHHi6MXai4+3DXNwhwxCXTo4QBl/FHmg7aWyUGtYxgLqrY7SoXd4kDhOEeHAyumvGULmt/2IU7S9oEAkFoAAyfDsuPexDwTOrxvVLi30CVqsRG+ddckcezuyFtnLiPfcSOgyHzQ1edCGA8TA35nL4710O4rMKdmptG5gCJdUa+TrRc3rM26j7BUnQOpnyctOVge0WuBYHCfefTA85PoFK7ORfsjG9mtXuvP8Z+S6JRcucezpsMPNx+AXQmPVy7Jl+zMTb2wF9JtRutOZ/Cc/QgnxQEycM8V1uuwPYWneIXNL0snZPIjuyY5Qc2+B9F0+PO1xObNi9PNf6R3ZYjWrMpjeQPDeV0vaK822ayODCJDcAAOhiBkhjYqzBgq2l2jGkA89VmVNpqRp1Kdps5LnFzmugteC7TXPguhnKgMtVSSVUepqhUQas5MpE9joyVbtjtyexsgSqtqqa81l2zTpFQ5lEF2WfCzmc1j2Cz4nAIoo0ZMbo9E2/Yk8NHDPovRsrjwHqrtMZBOUUFmX+jav+r/sanWtCSKEGNgvxtrmnUZhqFuJpnWBoDuPJSWizPYNHOHEDMcyBqOY8k1nu0NLXD3mkEeC1W2xjY70NmXMcC4t/wDzduHIrhljjNeo9KOSWN+gAdq7EHtBGoIkaGJ1Rjs/Q7Oixn7rQPILKvVzauHLIvETqM8lvWEZLOEeOi8k+W6osVHIb2uYXUYBAONvvGBvylEFV6Gdrqn6jQOl7ZB4ZrSfTszj2qMW7bM6RiEZYhp93h5o6sJlvggW564xtBkgYokgkNgS0GZjVGt1ulnTLyU4K46KzXy2WXlCm2l2TFYCYhrtMhnhdPjHiiioVVtVJtRjqbxLXgtI5ELWxY5uElJHMqtdj3U2B7S7tQSBn3Q1xPrCPrA/9WOSA6d1dlUbOrajm+UifT1RjZq+QSbs0yZHkds0sSE/aXUH2amN5rA+Aa6f+QRKx6DPaHaJLWTpTL454xB8gfJEeyYK5EuwzYZ4n4lGzaiB9kHxTEfWcowY/JOXZD7LjKq57tTa6gttSkCDTIY7DhEhzmgCHRMzJ80dsKHrNd/b3mSR3aYaT/K3L1PorwK5fwzyT4Rf3ouXlY6tOyUrNZ2l1Vw7RwETAzJz5nRCO0+01W0MFKtTa19MxiLcL8vukQiO+KdrqVX2uzOGGmS0Bru8Gt17u8ZIEvi9X2mqatQguIAyEaLufRwGe5e6LF4hW7OxYyZokS1HQ2OKz6xkq1XeqoElJDZq3NSABeegVq6ry7Su9o0a31lYtut+BmEcIXvZH9qebT+aaVuyW9UFzDl5/FIlMzTxKrfpOmX9kHAvIOQz03E7imIu4klHKSAOhUqqa0UZzCzrJbJCvU6689Ss9RqmZ9os2FzPxhENnIwrJt9IubI+6QR4K1RtHcHRJdiZJXqrGvkB1Mzx/t81brVVStRkgb8zHEaFNuyXoxaNMMYHDDiLH5A5zEZ8JRRdFeZ4EBw8QsShY2guDQCdWuykt4EngVeu20AYN0gjxGo6TMKYadFztpM3KxVNz1YqOkKk561ZnWgQvWsPtFQfxA+MBW7NaUHWu+MdoqyQJqOg7iAYHoAtm7q5ykqWmi6oLbK/JBe2FEOr1CdQ1jRykafFELbzaBqMtT0QzaLbTfVq43RLw4Zbi0R0VRN/HjcrI9mrWWHAUeWatlKA61nIh1NriQQfdOY3iYWpQ2jDGxUDmH+JpHqqaHlxPnpBebQB0WVRcaNjq2jvdpWc7AGySQSQIGuklZFjtz7W7s6cgEgFxkS370cMkX7UYbNZ6dRph9EgUxkWknIgt35LfAq38nneSmmkzlNG8qjMWF7mzIMHWdZVJwW9tPfzLVhc2g2lUHvubkH84G9YRC3kzlSGa1SGrAUTnwvNIYjnos6KsnDHPyaJ+uKsUbpdOZHxU9kIyAWvTpBZylRajYGXlRw1CNYjVXtnMqw/CfgvF90IrnmAV7uZn65u6clrHaMpdmjtNaCKOFpIc527LLfJ3LJumH1qZJbTqsIBnJrwBAMjR0a8UY/o1hkuOMtOm4HoqTrop1C5r25OMgjItPFp3K1pE2aX2U/vN9Uyx/8ACbv/ALL/AOkfmkloLDiswt7zfEKehapzCcsPJVKtnLTib4jivm8Wbjp9H1ObDy2uzYZaUnVVlULSDvgjUcFdpt5ruUr6PPca7PTlgV7f/wCeG7hTAPV3e+ELZtNoAylC1hrdra3VN068m5D4Kk0ZyTaCuvZW5EtxNOcQTnxy0VClViQPuuB8CJPwK1LIcdnPFpy6bkMC8BStDS+cLj1yGR+MJV6kysfqi0Fv2sFkrHvG9BTY5xMQDHU6eqyrxvs2Z7qThMOIBGQMGNUKXnbX2g95wgaNBhonU8z1Wqi29msMTezItxbMN80qForNENJPI5rRs13MB1k89FbbRaDPxW/9N3hUtsx/tNV5wnIb+Y3hFF1W1hdByeeQ4ZZ8FSNFhI70E6AZmeQ3q9ZLpq/5dCq6DBOAtjf96JSbRrCMcfuaj3bvoc14pv4wRwKt2a5LQQD2UF2uNzWxwLsy4eAKifsVbKhOKrSpN/gxvPTMBTa+S5Z8aXZs7I0GdoXgZNyyyzPBY3tPvQOqspNdIaCSOBOgPgie6bsbYbKQXYsILnPO86zmuU3rbDVqvefvOJ8N3ouqGkfP+Tl/Lkcik4rwV6JUIpw3MkvJOX3Y3Qh7Ocr1aklOKsaLWunY21Wj9nSdB+87JvmUb3F7Iw0h1peHxn2bZDejjqUnNRGoOQHbN2GpVccDXPdwaJjmeHii5mylqjJjG/ieJ8hKPrJdraTQymxrGjc0QFN2JXM5tu6N1DVHE9q7jqWeoztCCXtyIJOh0mFkM5LtG1mzQtdAtAHaN7zHc+B5HRcbqUy0lrhBBIIO4jVdOOfJbMckK6Ca5rW2oC778AO5xo5W6rN6E7BazTeHDxHEIuZUDmyDkRK1MR+2TqOSkpoAwLF4NNerNRrmJpmOoB9VcN2vI3N65/BfMLHJ+x9e80F2wavW7iZewlrhvHw5rN/SdemO+wHmMkWWm6qhyxCOQ/NU6mzjnDvPnhI08BquiEJrRx5cmN7QJWu931BhDcM5HOXHkFbuuxmmDP7R8AN3tHPgt6nsy5ulUD8LGz5q1Y7gazMPM8YE+q6Ejjcr9iayllKnhcQJbGfUCfMrBvK4GWgh4D9SJBwgEa6jMHVE7buYMyMR4kqXDwGqrY4vj0Cdp2TdUAxOBcGtBLmky+mMLKkTqWBrSN+FQWb2ZUtalWq+f3cLM98aozLDwXjAeKvmw5vqzCsewtmZEsc8g6vqOPmBA9Fp2fZ+zM92jSBOssB+Mq2KXNSNpBTybFyfyJoAEDIDQDIDkAF5NZTBgUZCCRMcpmgrywqQFMTZh7YUK1Sh2dFslx72cZICp7EWt+lKOrgF1xoU9GmuqGSXRzyguznF2ey1xzr1I/hZmfMotuzZCzUILaYLh95/eK3S1RkIbbEkjyakZDTgE3bpnFQVqwGZICiirJftBUNpvZtMS8xwG89BvWJb79jJn9R+QQ1bbxzJJJPErWOK+zOWWujcvDax7jDO43wLj1O7ogfadhe/tsiXe9AAz/eyT2q940VP9KYsjoV0KKXRg5N9meFr3Hb8J7NxyPu9eCyajYMeXRNiTEG2BJCv6Yq8UkUI7zi5JpPBSFNC8ej2ORC+mSozZOatBifAnRLkyj9iHNOLIFcLEzGp0TZEKGSj7EyrpK8BMVlU0F4NnV4lRuKAKYs69izKYFOXpAQ9gonUFZNUKJz+SBjNpr0Ka9NlSsYVSExUmKxhXqlSUhat4oxkys5QvcrLwue+0Pa2rQqCjS7stDnPjjoAfBaJWZt0EtvvZrMpl3AfNDluvIvMk5cBogZm0tbeQeoUw2icdR5LeMUjGUmzZtlvQ/braSnrW8O3x1VKrSJ0LT4q6IKlSoSmYVM+xu4T0zUf2d3A+SdBZacMTeY0VbErNFhXl1mkmE0hNkOJJS/ZSmT4is+iEgkkvFPYZ6TpJJknlyiSSQSejomCdJMYzl4ckkoYEK9FJJMpDLyE6SQyVqnYmSWkTNlpmiT0klujBkL1z72p/smdfkkktY9mcjltJWWpJLdGQkxSSVEjBX7NokkmhEp0Vd6SStCYkkkkEn//2Q=="/>
          <p:cNvSpPr>
            <a:spLocks noChangeAspect="1" noChangeArrowheads="1"/>
          </p:cNvSpPr>
          <p:nvPr/>
        </p:nvSpPr>
        <p:spPr bwMode="auto">
          <a:xfrm>
            <a:off x="63500" y="-1038225"/>
            <a:ext cx="2143125" cy="2143125"/>
          </a:xfrm>
          <a:prstGeom prst="rect">
            <a:avLst/>
          </a:prstGeom>
          <a:noFill/>
          <a:ln w="9525">
            <a:noFill/>
            <a:miter lim="800000"/>
            <a:headEnd/>
            <a:tailEnd/>
          </a:ln>
        </p:spPr>
        <p:txBody>
          <a:bodyPr/>
          <a:lstStyle/>
          <a:p>
            <a:endParaRPr lang="en-AU">
              <a:latin typeface="Constantia" pitchFamily="18" charset="0"/>
            </a:endParaRPr>
          </a:p>
        </p:txBody>
      </p:sp>
      <p:sp>
        <p:nvSpPr>
          <p:cNvPr id="5127" name="AutoShape 6" descr="data:image/jpeg;base64,/9j/4AAQSkZJRgABAQAAAQABAAD/2wCEAAkGBhQSERUUExQVFBUVFBQXGBQUFBUVFxYVFBUVFRQUFRUXHCYeFxwjGRUUHy8gJCcpLCwsFR4xNTAqNSYrLCkBCQoKDgwOGg8PFykcHxwpLCwpLCkpLCwsLCksKSkpKSksLCkpLCwsKSkpKSkpKSwpKSkpKSwpKSwsLCkpKSwsKf/AABEIAOEA4QMBIgACEQEDEQH/xAAcAAABBQEBAQAAAAAAAAAAAAAGAAEDBAUHAgj/xABDEAABAwEFBQUFBAgGAgMAAAABAAIRAwQFEiExBkFRYXETIoGRoQcyscHwFEJy0RUjM1JigpLhFkNTorLxJMI1VHP/xAAaAQADAQEBAQAAAAAAAAAAAAAAAQIDBAUG/8QAJBEAAgICAgEEAwEAAAAAAAAAAAECEQMhEjEEIkFRYRMycYH/2gAMAwEAAhEDEQA/AO2SlKSSAEkkkgBJJJkAOkkmQA6ZJUr0vJtCmXu8BpJ4BHQF0lMDK5Xfm2Vpc+WPFMNOUOGXUbzHHrlCzhtVbjkKz4nPvjz4+qyeVI0/Gzsqdcoo7XVJ71Z4IG+plrrrnn6BEF3bYVHfeY8DU5TlrppvSWZD/Gw3SVGw3vTq5AgO/cOR8OKurVO+jJqh0ySSYCSSSQAkkk0oAdJJJACSSTSgB0kkyAHSTJIA9JLy94Ak5Ab0MXrfjnktYYbnyJG8k6gcgk2kNKzZtt/UaXvOkjc3vHxjRYNq9oDQYZTJHEuHy+aFrxpucYH9OmX7zuA5LIrsw7yT6fyjgsHlfsaqCOg2bbxp95sdCtOy7VUnmJw9Vyuk87/X6zWjZbWNfIlJZX7g4I6zStDXCQQV7JXM7LfZYZY8+G9FV2bUsfDanddz0K2jNMhwaLl73wKbDkSOsTHAa+K5vft9PrVML9BHdO4E/wDfmtm/7yL67mjTFhH4Rm70k9Sh612WZdGmeXEjKJ6gLCc29GsIpFZlNm4Ac+XD0CZ9KYIIMHfnlwzy4p30cnRuECd5GU581WY8gtzM4c/A5kHjkfBZGpL2QLYIII07oidMy3M9CoTZ8Jlp5Yo3743keHitKz1YjOcwOROWf1wXuq2cwI3mN50Pzz1QBJYb9iJJdBynMg8eIPQ7kf7P7UsrDC8gOGUzkY66HTxXK3WF04hwPPxy0yn6Klo1XMcOJiI38Tnkeg6KoyceiJRUjt6SFNl9qcYFOoc9GuPlDuHI70VrrjJSVo55Rp0JOmTSqJHSTJIAdJJKUAMXwuVbbe0t9C3BjD+rYIeBqSfyEea6Hfd5ChQqVXaNaT5BfMN7W51Wq+o7V7i4+JVID6CuraztmB7HyCFqU79O+F887J7TOs1TDPccdDoDxXRGbRHi0+iTA6R+m+Q80lzr/EnIf1JKbAMdsL+DCKQOero9B81lWV0ADV7oPju8v7oZq2817SXkyAZPPPIeJWrYbTJc49B8yueUrZulSL9rpgDLOf8AcfyWPabDGZzJ05n5BalCtiMnT5LwKmZeczo0fPxUNFGNabH2YE5u/dH5LMtDHavkA6NG/wAESWF82gAmXGWzlAc4EDM8DCq35TqNIIbDnSHARk9pIdh5GJCi9mnG1aMOjanN1GADjkSrFnvFhJLame6VnW+76zhOF5+uiq2Gg9joIcPAj4qyAmrWztG4vvgHLj9ZKm28O6Ad7sxxjCBl1XurZzgxCct4VNt1Pqte9pEsglpyc4DMlojOAJOegKlutgi220NyzGmefOdeq8WSj355TnpmIg68ZWPUqkE7/HLjnHT1UlG8SBzLpHLKPmUFBHarLDWAcZO86ZfGPBROpwPrholY6zn895JPLRbFGzyBIjOfl5qS0jBrsIEtcWu3HP6hQut5PddSkcQdM89RrEj8t2/XsYKjFiEaJWPijNpVi0Ymd+nmDHvt5Ry4DhvXTtlr7FootlwL2iHbtMgY1G7xXOX2HC4FuQJAcOIlGtwXA+jXDwe65ve3cx+Kf+lthbswyxVBUkkkus5hJJJIAS8vcvSr2irEncEAc29sl+4KLaDTm8yR/CPzK4nVeibb+/PtNsqOB7oOFvRv95Qo9ysCN7kdXbay+iw56cAUE0rGSxzyWgAxhnvHmie5v2I68CVnIZr9r9YAkqeL6gpKRhBZThaTynxOQWoHYGAb/nv9SsuzjQbu0H+1XrRVGLPQZrkOgnq2vCA2c3Zn65D1T1rwwUyR7xyaOHF3gNFhMtuN73nQZDhxMeiVotJMDecuX/SYUbdyWE1TmYaIkjUnqiV1B5eMmYBGZkuJiCZOnRY9xgtAaPEokDskqTNE2itVsbTqFnWm5GO0yWrVqqq6ukxpFKjdhGRMjRKvR7Jk5agGMiRvE9MlaNpUN42gdk7FoIPkUXolrYB2qzCTHEx5qGz2QueABJJAA5nILfq2YPJI3rZNnZTq0mMa0biQBLjrJOsylyRooMz7FYnUnYHa65GctNR9aLVFWAq7mn7QMTf8txieDgN3gvQdrOcE6JFUl0KpXCjNqVG13kG6tI9U1C0NckI1LI3tKjWDVzgPP69F0xogAcMlz3YuoH2oZCA15G8kgRPICfFdCXXgWrOTM90JPKZJbmA8pJkkAJ7oCD/aBfn2exvIMOd3W9T9HyRRaqm5cT9rl+9pXFEHu0xn+I/kPimgOdWl8lU6hU9VyrOQ2BLZmSQjO7qAFMAoaumhLpRVddpa55p7wAQs5FHv7M3n5lOtD7JySUhZNZT3mdXO+AAUN7WmKbjxy8ZzT2V2YPCfXOVQvc4ixm7EB4DM+a5TpPVmpw1jP5j8StC6bN2lWeGiz8XvHjDRyCJ9jaIwufxOXQJNlxQQWGxYQFdcVk3pbXNwhvvOc0DxMRC9Wmse1YwHfJ6DX4po04li0PWdWtKa2XywEtMSOfqs43kHKWNItiuZXm299uE6EZqDtwDnkr1us/cB0OXlrml7Au9mVZQGYWzJ4xEych5LQvG2gVabgNKrB4OMfMKlbaLaVIVTJfmQd0DXL0Vq8qPaRg1mm8eDg5Si2TMqY7QwuEDDW/8AWFXvF8Co5moc2ZJiCG/CeG5XrQJqSchDx5xH/FQU7GSaoABDxkeXZ4fiFV0QCdmqVqtTvta0SYAk741J8Vo39QdTpAU3BjnHNzhkGjNx0WxdNhYO9qSF72ouoVKLIE/rWB3DAczPLEGDxV/ZKJfZxZiK4e55eXUiM2tGhMEQAc+a6Fb7wZRYX1DDRvQ1sjZYquOGMLMI9Mx1BKzPajeeTKIOpxHoNPVdWBXE4837DXp7SyTFFsD952vkst23lf8AfHkEE2i0R4LyK5JC6qSOcOWbf2gH3gfAKzZfaHXLg2GkkgDLeVz1lrzRNsDdxqWnEfdpif5jojQzpF43kadB1Wocwwk+Wi+c75t5q1Hvdq5xPmuse1e+8FFtEHN5k/hH94XGKz5KgZBUK8U2yUzyrFjpyVLKLofgZzKp2W8XU6oqN1B8xvC93hVzjgqlJklShhv/AI8Z/pn0TrB/QiSLQqC+jU7reZ9FTrn9aORd/wAf7r22r3uWUfy/2Xl7f1rvrUhcLezrXQ9Z0RyBJ+SMtk2xQagqp7rz/D8Uc7Jn9SOQhT2zSPRpGsHV2kjJgLuUnuj4lKk0VKz3zAazD4uM/IJ2NjGXDU5dAPzlQMqFtMuGWIk+AyHwRZYJXxZ6hqVix5HeicOQgRrCnuGwOw94knj+S27sJ7APd/mOLz+Fxy9Fp3bTbhxEADcq70JqtgJ2dR9fF2jmtLg1rWgfdMmZHT0RVabT3YmefFVtoMFMvqCMLKeR/icT6k4QsFu0THsicLuBI9DvUspRdWaF9UjUEEkgtAG6IygFe6F4vptptcIc2m0HjMZrEobSFpAMQHSZ4biFo2y2io7ENI9FBX0azr0xnSFcs1rEt4afXmUO0Ki1bDqE0yGRUa1QMcKRa04iMREkAEjIcY4qGne1U1DTc6QCA52XeORIgeXgh279qqnaOY1gyqO7xznvHdGiKLlsJeRlL3u6SXH0zVUO6Ww52ZZk+p93NvWIJ8oC5ftZe3bWl7pkYiB0GS6ftNahZLC4NOYbgB4k5T5mVxKrUnqvSxR4o8ycuTsgr/FTUnQM1HU4KKo/1WpBI0ZkrrOwt3ijZQ86v7x6bvRc1uCwmtWYwfecJ6DMrpW2N5iy2J0ZEtwNHM5JP4A5Rt5fXb2p7pkA4W9G/wB5QnUcrVpqSSqNQqGUjyBK0bO3C0lVLPTkqzanQAFDZSKNZ0ladxWTFUB3NzWW0SUV3JZsNOd7s0n0BopJ0yzGen0sLgOEj8ipI75P8E/L5K3a7MDMajcciqbMz1a4emL4grkfydtewqNPE0jjCO9n7KaNBjSZMST1/sgax1w0NJ0xt+a6BSq4miNICmykXDXB14LNvGl2jCxmQMNy3Tr81JUcVBjPRKyqIb5qBoDWng1o3AAf9KqLMQ0Oc50MaTAdlO4QN6xNpH1alUCk4NAGp4nMn4L3dtJ0w5xdn5xkCn9j6RJtBa2toim896q4a7w3M/LzQHb6fZu7pMbgfktXayq+rWc5p7jBhaNxAJlwOmvyWG20l7cLsiNJHl4LVLR1Y3UaIqlucQIOYRXsfegrPNM64MQHAt97wQe9u/zG8FFPs7pNdawROVOpMjiI1HNOSVETgu0FrLL3slovp9nSqPInCxxG/OMvWFZwQq20VtLLG8gauY3wc4Z+ixijBK5JAdslZhjIic11fZSxAVA6NGmORyE+RPmuc7JWaKj+uXQ5j0IXQLHePYNNQiQ1pkcvqFrDUkZ5l2jE9q18y9tEHJoxHqdPmucN1lXdorzdXrvqH7zvIbgqAqd7oF6iPMGqkkkpgdfAKVwyHmlSpEkAauPqTATAPPZtdfvViNO635lYftUvrHWFIHKmM/xH+3xR/YKTbJY88sDCT1iVwy+rcatV7zq5xPn/AGWdlIzajlX1KkqFKhTkqGxluyU4zVa1VJJV6r3WxxWa/MqEUT3fZsTgOJRgxsCOCxLhs2rvAfNbtFhcQ0akgJMEJJE/6AYkkM92uzh4yyKwqlPC7ofjkURVWEe9/V+aybyZxHe+I3rx/HzX6We75Xj164g7eDD2NRoObTI8HZfFG+xFt7eyscdRLXdW6/JCdoaHYhuc0tPX6gom9l9niyuB/wBZ/wAGrrrVHnruwiq2ZZV62oUabnuya0ST6D1RI+mhH2lCLGedRk+p+SFHY7oEG3r29UnMNGk7ycy4oyumwyOcGDzjJc72ddiqciV1m7KMNB5J8aYcrRyPEW03tdqx08TvEEcoMrJtIMhzd27eB80YbWXRgtdWDk8GoBHHvQP5gQhPsyDGYz4EehVp0d0VaGY6c/Aov9m1livWdu7MD+p8/wDqg1wwmd28fNHXs5H7V244B5Yj80S6DJ+rDRyzNszFgd+Ol/zC0d6yvaB/8e/8dL/mFnE5I6kivsmJlw3gfBFwphzS06OBHmIQP7Oas03A7ijiiVbdCybkzlFSjhcQ77pII5jJQdnmOJK39srFgtLyNKkP88iPMHzWMXgGeAjxXqRdpM8qSptDPOa3di7t7a1A/dp5+O5D+LjnK6TsFdvZWftDrU73huRJ0hIq+06+OzoNpNObzn+EZrj9Z8lE+3N7dvaXnc3ujoNfVClRZvRaIXq7YaKq02SVq024Wys5MpIqWypn0VSgySpLS5XLns8unhmhaBm5ZKWFoHJEOy1ixPLz7rBruk/2WCCpW1iBEmJmJylQxnQvtNP99n9QSXO8SSkA67CNDPJ0n1VG30cQjhpxB/Jade73N0MaZRlyy+agqNdGbfEZhfOpOLPrXUkBdpBa4j65I12BH/j9XvPqEHX83A/Pf9fmjjYmnFmYeMnzK9WMuSTPDlDjJoIHoU9oVHHZI/jb80VVENbaH9QPxt+aqbqLYoK5JHONjKH64tP1muwWRvdHRc1uazYLSCNHb+sGPNdNs3uq4y5KyHHi6MXai4+3DXNwhwxCXTo4QBl/FHmg7aWyUGtYxgLqrY7SoXd4kDhOEeHAyumvGULmt/2IU7S9oEAkFoAAyfDsuPexDwTOrxvVLi30CVqsRG+ddckcezuyFtnLiPfcSOgyHzQ1edCGA8TA35nL4710O4rMKdmptG5gCJdUa+TrRc3rM26j7BUnQOpnyctOVge0WuBYHCfefTA85PoFK7ORfsjG9mtXuvP8Z+S6JRcucezpsMPNx+AXQmPVy7Jl+zMTb2wF9JtRutOZ/Cc/QgnxQEycM8V1uuwPYWneIXNL0snZPIjuyY5Qc2+B9F0+PO1xObNi9PNf6R3ZYjWrMpjeQPDeV0vaK822ayODCJDcAAOhiBkhjYqzBgq2l2jGkA89VmVNpqRp1Kdps5LnFzmugteC7TXPguhnKgMtVSSVUepqhUQas5MpE9joyVbtjtyexsgSqtqqa81l2zTpFQ5lEF2WfCzmc1j2Cz4nAIoo0ZMbo9E2/Yk8NHDPovRsrjwHqrtMZBOUUFmX+jav+r/sanWtCSKEGNgvxtrmnUZhqFuJpnWBoDuPJSWizPYNHOHEDMcyBqOY8k1nu0NLXD3mkEeC1W2xjY70NmXMcC4t/wDzduHIrhljjNeo9KOSWN+gAdq7EHtBGoIkaGJ1Rjs/Q7Oixn7rQPILKvVzauHLIvETqM8lvWEZLOEeOi8k+W6osVHIb2uYXUYBAONvvGBvylEFV6Gdrqn6jQOl7ZB4ZrSfTszj2qMW7bM6RiEZYhp93h5o6sJlvggW564xtBkgYokgkNgS0GZjVGt1ulnTLyU4K46KzXy2WXlCm2l2TFYCYhrtMhnhdPjHiiioVVtVJtRjqbxLXgtI5ELWxY5uElJHMqtdj3U2B7S7tQSBn3Q1xPrCPrA/9WOSA6d1dlUbOrajm+UifT1RjZq+QSbs0yZHkds0sSE/aXUH2amN5rA+Aa6f+QRKx6DPaHaJLWTpTL454xB8gfJEeyYK5EuwzYZ4n4lGzaiB9kHxTEfWcowY/JOXZD7LjKq57tTa6gttSkCDTIY7DhEhzmgCHRMzJ80dsKHrNd/b3mSR3aYaT/K3L1PorwK5fwzyT4Rf3ouXlY6tOyUrNZ2l1Vw7RwETAzJz5nRCO0+01W0MFKtTa19MxiLcL8vukQiO+KdrqVX2uzOGGmS0Bru8Gt17u8ZIEvi9X2mqatQguIAyEaLufRwGe5e6LF4hW7OxYyZokS1HQ2OKz6xkq1XeqoElJDZq3NSABeegVq6ry7Su9o0a31lYtut+BmEcIXvZH9qebT+aaVuyW9UFzDl5/FIlMzTxKrfpOmX9kHAvIOQz03E7imIu4klHKSAOhUqqa0UZzCzrJbJCvU6689Ss9RqmZ9os2FzPxhENnIwrJt9IubI+6QR4K1RtHcHRJdiZJXqrGvkB1Mzx/t81brVVStRkgb8zHEaFNuyXoxaNMMYHDDiLH5A5zEZ8JRRdFeZ4EBw8QsShY2guDQCdWuykt4EngVeu20AYN0gjxGo6TMKYadFztpM3KxVNz1YqOkKk561ZnWgQvWsPtFQfxA+MBW7NaUHWu+MdoqyQJqOg7iAYHoAtm7q5ykqWmi6oLbK/JBe2FEOr1CdQ1jRykafFELbzaBqMtT0QzaLbTfVq43RLw4Zbi0R0VRN/HjcrI9mrWWHAUeWatlKA61nIh1NriQQfdOY3iYWpQ2jDGxUDmH+JpHqqaHlxPnpBebQB0WVRcaNjq2jvdpWc7AGySQSQIGuklZFjtz7W7s6cgEgFxkS370cMkX7UYbNZ6dRph9EgUxkWknIgt35LfAq38nneSmmkzlNG8qjMWF7mzIMHWdZVJwW9tPfzLVhc2g2lUHvubkH84G9YRC3kzlSGa1SGrAUTnwvNIYjnos6KsnDHPyaJ+uKsUbpdOZHxU9kIyAWvTpBZylRajYGXlRw1CNYjVXtnMqw/CfgvF90IrnmAV7uZn65u6clrHaMpdmjtNaCKOFpIc527LLfJ3LJumH1qZJbTqsIBnJrwBAMjR0a8UY/o1hkuOMtOm4HoqTrop1C5r25OMgjItPFp3K1pE2aX2U/vN9Uyx/8ACbv/ALL/AOkfmkloLDiswt7zfEKehapzCcsPJVKtnLTib4jivm8Wbjp9H1ObDy2uzYZaUnVVlULSDvgjUcFdpt5ruUr6PPca7PTlgV7f/wCeG7hTAPV3e+ELZtNoAylC1hrdra3VN068m5D4Kk0ZyTaCuvZW5EtxNOcQTnxy0VClViQPuuB8CJPwK1LIcdnPFpy6bkMC8BStDS+cLj1yGR+MJV6kysfqi0Fv2sFkrHvG9BTY5xMQDHU6eqyrxvs2Z7qThMOIBGQMGNUKXnbX2g95wgaNBhonU8z1Wqi29msMTezItxbMN80qForNENJPI5rRs13MB1k89FbbRaDPxW/9N3hUtsx/tNV5wnIb+Y3hFF1W1hdByeeQ4ZZ8FSNFhI70E6AZmeQ3q9ZLpq/5dCq6DBOAtjf96JSbRrCMcfuaj3bvoc14pv4wRwKt2a5LQQD2UF2uNzWxwLsy4eAKifsVbKhOKrSpN/gxvPTMBTa+S5Z8aXZs7I0GdoXgZNyyyzPBY3tPvQOqspNdIaCSOBOgPgie6bsbYbKQXYsILnPO86zmuU3rbDVqvefvOJ8N3ouqGkfP+Tl/Lkcik4rwV6JUIpw3MkvJOX3Y3Qh7Ocr1aklOKsaLWunY21Wj9nSdB+87JvmUb3F7Iw0h1peHxn2bZDejjqUnNRGoOQHbN2GpVccDXPdwaJjmeHii5mylqjJjG/ieJ8hKPrJdraTQymxrGjc0QFN2JXM5tu6N1DVHE9q7jqWeoztCCXtyIJOh0mFkM5LtG1mzQtdAtAHaN7zHc+B5HRcbqUy0lrhBBIIO4jVdOOfJbMckK6Ca5rW2oC778AO5xo5W6rN6E7BazTeHDxHEIuZUDmyDkRK1MR+2TqOSkpoAwLF4NNerNRrmJpmOoB9VcN2vI3N65/BfMLHJ+x9e80F2wavW7iZewlrhvHw5rN/SdemO+wHmMkWWm6qhyxCOQ/NU6mzjnDvPnhI08BquiEJrRx5cmN7QJWu931BhDcM5HOXHkFbuuxmmDP7R8AN3tHPgt6nsy5ulUD8LGz5q1Y7gazMPM8YE+q6Ejjcr9iayllKnhcQJbGfUCfMrBvK4GWgh4D9SJBwgEa6jMHVE7buYMyMR4kqXDwGqrY4vj0Cdp2TdUAxOBcGtBLmky+mMLKkTqWBrSN+FQWb2ZUtalWq+f3cLM98aozLDwXjAeKvmw5vqzCsewtmZEsc8g6vqOPmBA9Fp2fZ+zM92jSBOssB+Mq2KXNSNpBTybFyfyJoAEDIDQDIDkAF5NZTBgUZCCRMcpmgrywqQFMTZh7YUK1Sh2dFslx72cZICp7EWt+lKOrgF1xoU9GmuqGSXRzyguznF2ey1xzr1I/hZmfMotuzZCzUILaYLh95/eK3S1RkIbbEkjyakZDTgE3bpnFQVqwGZICiirJftBUNpvZtMS8xwG89BvWJb79jJn9R+QQ1bbxzJJJPErWOK+zOWWujcvDax7jDO43wLj1O7ogfadhe/tsiXe9AAz/eyT2q940VP9KYsjoV0KKXRg5N9meFr3Hb8J7NxyPu9eCyajYMeXRNiTEG2BJCv6Yq8UkUI7zi5JpPBSFNC8ej2ORC+mSozZOatBifAnRLkyj9iHNOLIFcLEzGp0TZEKGSj7EyrpK8BMVlU0F4NnV4lRuKAKYs69izKYFOXpAQ9gonUFZNUKJz+SBjNpr0Ka9NlSsYVSExUmKxhXqlSUhat4oxkys5QvcrLwue+0Pa2rQqCjS7stDnPjjoAfBaJWZt0EtvvZrMpl3AfNDluvIvMk5cBogZm0tbeQeoUw2icdR5LeMUjGUmzZtlvQ/braSnrW8O3x1VKrSJ0LT4q6IKlSoSmYVM+xu4T0zUf2d3A+SdBZacMTeY0VbErNFhXl1mkmE0hNkOJJS/ZSmT4is+iEgkkvFPYZ6TpJJknlyiSSQSejomCdJMYzl4ckkoYEK9FJJMpDLyE6SQyVqnYmSWkTNlpmiT0klujBkL1z72p/smdfkkktY9mcjltJWWpJLdGQkxSSVEjBX7NokkmhEp0Vd6SStCYkkkkEn//2Q=="/>
          <p:cNvSpPr>
            <a:spLocks noChangeAspect="1" noChangeArrowheads="1"/>
          </p:cNvSpPr>
          <p:nvPr/>
        </p:nvSpPr>
        <p:spPr bwMode="auto">
          <a:xfrm>
            <a:off x="63500" y="-1038225"/>
            <a:ext cx="2143125" cy="2143125"/>
          </a:xfrm>
          <a:prstGeom prst="rect">
            <a:avLst/>
          </a:prstGeom>
          <a:noFill/>
          <a:ln w="9525">
            <a:noFill/>
            <a:miter lim="800000"/>
            <a:headEnd/>
            <a:tailEnd/>
          </a:ln>
        </p:spPr>
        <p:txBody>
          <a:bodyPr/>
          <a:lstStyle/>
          <a:p>
            <a:endParaRPr lang="en-AU">
              <a:latin typeface="Constantia" pitchFamily="18" charset="0"/>
            </a:endParaRPr>
          </a:p>
        </p:txBody>
      </p:sp>
      <p:pic>
        <p:nvPicPr>
          <p:cNvPr id="5128" name="Picture 8" descr="http://methodmagazine.com/wp-content/uploads/2009/12/kid-on-computer-001.jpg"/>
          <p:cNvPicPr>
            <a:picLocks noChangeAspect="1" noChangeArrowheads="1"/>
          </p:cNvPicPr>
          <p:nvPr/>
        </p:nvPicPr>
        <p:blipFill>
          <a:blip r:embed="rId3"/>
          <a:srcRect/>
          <a:stretch>
            <a:fillRect/>
          </a:stretch>
        </p:blipFill>
        <p:spPr bwMode="auto">
          <a:xfrm>
            <a:off x="5508625" y="4076700"/>
            <a:ext cx="3227388" cy="2160588"/>
          </a:xfrm>
          <a:prstGeom prst="rect">
            <a:avLst/>
          </a:prstGeom>
          <a:noFill/>
          <a:ln w="9525">
            <a:noFill/>
            <a:miter lim="800000"/>
            <a:headEnd/>
            <a:tailEnd/>
          </a:ln>
        </p:spPr>
      </p:pic>
      <p:sp>
        <p:nvSpPr>
          <p:cNvPr id="10" name="Rectangle 9"/>
          <p:cNvSpPr/>
          <p:nvPr/>
        </p:nvSpPr>
        <p:spPr>
          <a:xfrm>
            <a:off x="683568" y="404664"/>
            <a:ext cx="7848872" cy="1077218"/>
          </a:xfrm>
          <a:prstGeom prst="rect">
            <a:avLst/>
          </a:prstGeom>
        </p:spPr>
        <p:txBody>
          <a:bodyPr wrap="square">
            <a:spAutoFit/>
          </a:bodyPr>
          <a:lstStyle/>
          <a:p>
            <a:pPr lvl="0"/>
            <a:r>
              <a:rPr lang="en-AU" sz="3200" dirty="0">
                <a:solidFill>
                  <a:prstClr val="white"/>
                </a:solidFill>
                <a:latin typeface="Constantia" pitchFamily="18" charset="0"/>
              </a:rPr>
              <a:t>Research from Last Child In The Woods </a:t>
            </a:r>
            <a:endParaRPr lang="en-AU" sz="3200" dirty="0" smtClean="0">
              <a:solidFill>
                <a:prstClr val="white"/>
              </a:solidFill>
              <a:latin typeface="Constantia" pitchFamily="18" charset="0"/>
            </a:endParaRPr>
          </a:p>
          <a:p>
            <a:pPr lvl="0"/>
            <a:r>
              <a:rPr lang="en-AU" sz="3200" dirty="0" smtClean="0">
                <a:solidFill>
                  <a:prstClr val="white"/>
                </a:solidFill>
                <a:latin typeface="Constantia" pitchFamily="18" charset="0"/>
              </a:rPr>
              <a:t>by </a:t>
            </a:r>
            <a:r>
              <a:rPr lang="en-AU" sz="3200" dirty="0">
                <a:solidFill>
                  <a:prstClr val="white"/>
                </a:solidFill>
                <a:latin typeface="Constantia" pitchFamily="18" charset="0"/>
              </a:rPr>
              <a:t>Richard </a:t>
            </a:r>
            <a:r>
              <a:rPr lang="en-AU" sz="3200" dirty="0" err="1">
                <a:solidFill>
                  <a:prstClr val="white"/>
                </a:solidFill>
                <a:latin typeface="Constantia" pitchFamily="18" charset="0"/>
              </a:rPr>
              <a:t>Louv</a:t>
            </a:r>
            <a:r>
              <a:rPr lang="en-AU" sz="3200" dirty="0">
                <a:solidFill>
                  <a:prstClr val="white"/>
                </a:solidFill>
                <a:latin typeface="Constantia" pitchFamily="18" charset="0"/>
              </a:rPr>
              <a:t> (2005)</a:t>
            </a:r>
            <a:endParaRPr lang="en-AU" sz="3200" dirty="0">
              <a:solidFill>
                <a:prstClr val="white"/>
              </a:solidFill>
              <a:latin typeface="Constant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5288" y="333375"/>
            <a:ext cx="8229600" cy="1143000"/>
          </a:xfrm>
        </p:spPr>
        <p:txBody>
          <a:bodyPr/>
          <a:lstStyle/>
          <a:p>
            <a:pPr eaLnBrk="1" hangingPunct="1"/>
            <a:r>
              <a:rPr lang="en-AU" smtClean="0"/>
              <a:t>Responses &amp; action</a:t>
            </a:r>
          </a:p>
        </p:txBody>
      </p:sp>
      <p:sp>
        <p:nvSpPr>
          <p:cNvPr id="14339" name="Content Placeholder 2"/>
          <p:cNvSpPr>
            <a:spLocks noGrp="1"/>
          </p:cNvSpPr>
          <p:nvPr>
            <p:ph idx="1"/>
          </p:nvPr>
        </p:nvSpPr>
        <p:spPr>
          <a:xfrm>
            <a:off x="395288" y="1628775"/>
            <a:ext cx="4608512" cy="2070100"/>
          </a:xfrm>
        </p:spPr>
        <p:txBody>
          <a:bodyPr/>
          <a:lstStyle/>
          <a:p>
            <a:pPr eaLnBrk="1" hangingPunct="1"/>
            <a:r>
              <a:rPr lang="en-AU" smtClean="0"/>
              <a:t>Increase in values and attitudes, tolerance and empathy</a:t>
            </a:r>
          </a:p>
          <a:p>
            <a:pPr eaLnBrk="1" hangingPunct="1"/>
            <a:r>
              <a:rPr lang="en-AU" smtClean="0"/>
              <a:t>Sense of environmentally responsibility</a:t>
            </a:r>
          </a:p>
          <a:p>
            <a:pPr eaLnBrk="1" hangingPunct="1"/>
            <a:r>
              <a:rPr lang="en-AU" smtClean="0"/>
              <a:t>Risk assessment and resilience</a:t>
            </a:r>
          </a:p>
        </p:txBody>
      </p:sp>
      <p:sp>
        <p:nvSpPr>
          <p:cNvPr id="14340" name="TextBox 3"/>
          <p:cNvSpPr txBox="1">
            <a:spLocks noChangeArrowheads="1"/>
          </p:cNvSpPr>
          <p:nvPr/>
        </p:nvSpPr>
        <p:spPr bwMode="auto">
          <a:xfrm>
            <a:off x="539750" y="5084763"/>
            <a:ext cx="8064500" cy="1477962"/>
          </a:xfrm>
          <a:prstGeom prst="rect">
            <a:avLst/>
          </a:prstGeom>
          <a:noFill/>
          <a:ln w="9525">
            <a:noFill/>
            <a:miter lim="800000"/>
            <a:headEnd/>
            <a:tailEnd/>
          </a:ln>
        </p:spPr>
        <p:txBody>
          <a:bodyPr>
            <a:spAutoFit/>
          </a:bodyPr>
          <a:lstStyle/>
          <a:p>
            <a:r>
              <a:rPr lang="en-AU" b="1"/>
              <a:t>“Before we went on the trip . . . I didn’t really care about like people moving into houses and building stuff. But I’ve like realised like cos . . . when we saw the wildlife what would be damaged if they blitz that. And before I didn’t really care but it has changed my view” (Secondary School student).</a:t>
            </a:r>
          </a:p>
        </p:txBody>
      </p:sp>
      <p:pic>
        <p:nvPicPr>
          <p:cNvPr id="14341" name="Picture 2" descr="http://www.rumbalara.eec.education.nsw.gov.au/Case%20Study%20Web/Images/postermorisset.jpg"/>
          <p:cNvPicPr>
            <a:picLocks noChangeAspect="1" noChangeArrowheads="1"/>
          </p:cNvPicPr>
          <p:nvPr/>
        </p:nvPicPr>
        <p:blipFill>
          <a:blip r:embed="rId2"/>
          <a:srcRect/>
          <a:stretch>
            <a:fillRect/>
          </a:stretch>
        </p:blipFill>
        <p:spPr bwMode="auto">
          <a:xfrm>
            <a:off x="4572000" y="1557338"/>
            <a:ext cx="4176713" cy="3160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AU" smtClean="0"/>
              <a:t>Research is supported by</a:t>
            </a:r>
          </a:p>
        </p:txBody>
      </p:sp>
      <p:sp>
        <p:nvSpPr>
          <p:cNvPr id="15363" name="Content Placeholder 2"/>
          <p:cNvSpPr>
            <a:spLocks noGrp="1"/>
          </p:cNvSpPr>
          <p:nvPr>
            <p:ph idx="1"/>
          </p:nvPr>
        </p:nvSpPr>
        <p:spPr/>
        <p:txBody>
          <a:bodyPr/>
          <a:lstStyle/>
          <a:p>
            <a:pPr eaLnBrk="1" hangingPunct="1"/>
            <a:r>
              <a:rPr lang="en-AU" smtClean="0"/>
              <a:t>United Nations Decade of Education for sustainable development</a:t>
            </a:r>
          </a:p>
          <a:p>
            <a:pPr eaLnBrk="1" hangingPunct="1"/>
            <a:r>
              <a:rPr lang="en-AU" smtClean="0"/>
              <a:t>The Hunter Central Coast Regional Environmental Education Strategy developed by Regional Environmental Education Working Group</a:t>
            </a:r>
          </a:p>
          <a:p>
            <a:pPr eaLnBrk="1" hangingPunct="1"/>
            <a:r>
              <a:rPr lang="en-AU" smtClean="0"/>
              <a:t>DEC Sustainability Education Policy 2012</a:t>
            </a:r>
          </a:p>
          <a:p>
            <a:pPr eaLnBrk="1" hangingPunct="1"/>
            <a:endParaRPr lang="en-AU"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AU" smtClean="0"/>
              <a:t>The Cause</a:t>
            </a:r>
          </a:p>
        </p:txBody>
      </p:sp>
      <p:sp>
        <p:nvSpPr>
          <p:cNvPr id="6147" name="Content Placeholder 2"/>
          <p:cNvSpPr>
            <a:spLocks noGrp="1"/>
          </p:cNvSpPr>
          <p:nvPr>
            <p:ph idx="1"/>
          </p:nvPr>
        </p:nvSpPr>
        <p:spPr/>
        <p:txBody>
          <a:bodyPr/>
          <a:lstStyle/>
          <a:p>
            <a:pPr eaLnBrk="1" hangingPunct="1"/>
            <a:r>
              <a:rPr lang="en-AU" smtClean="0"/>
              <a:t>Restricted access to natural areas</a:t>
            </a:r>
          </a:p>
          <a:p>
            <a:pPr eaLnBrk="1" hangingPunct="1"/>
            <a:r>
              <a:rPr lang="en-AU" smtClean="0"/>
              <a:t>Overprotective, fearful parents </a:t>
            </a:r>
          </a:p>
          <a:p>
            <a:pPr eaLnBrk="1" hangingPunct="1"/>
            <a:r>
              <a:rPr lang="en-AU" smtClean="0"/>
              <a:t>Less time free to play</a:t>
            </a:r>
          </a:p>
          <a:p>
            <a:pPr eaLnBrk="1" hangingPunct="1"/>
            <a:r>
              <a:rPr lang="en-AU" smtClean="0"/>
              <a:t>More time kept indoors</a:t>
            </a:r>
          </a:p>
          <a:p>
            <a:pPr eaLnBrk="1" hangingPunct="1">
              <a:buFont typeface="Wingdings 2" pitchFamily="18" charset="2"/>
              <a:buNone/>
            </a:pPr>
            <a:endParaRPr lang="en-AU" smtClean="0"/>
          </a:p>
        </p:txBody>
      </p:sp>
      <p:sp>
        <p:nvSpPr>
          <p:cNvPr id="6148" name="AutoShape 2" descr="data:image/jpeg;base64,/9j/4AAQSkZJRgABAQAAAQABAAD/2wCEAAkGBhQREBUUEhQUFBQWFhoYFhYYFxUaFRYYGRgXGxcYFhcXHCYfGBkjGhcVHy8gIycqLywsFR8xNTIqNycrLCoBCQoKDgwOGg8PGikkHyQyNjIsKjQsLS0vNDUtKS0sKistMSkqLDEsLiotLS4vLCwsLywwKSotLCwqLSwvLCwsLf/AABEIALcBEwMBIgACEQEDEQH/xAAcAAEAAgMBAQEAAAAAAAAAAAAABQYEBwgDAgH/xABQEAACAQMBBQYCBQQOBQ0AAAABAgMABBEhBQYSMUEHExQiUWFxgSMyQlKRYqGz0RUkM1NUcnOCkpOxwdLhFkN0lLIIFyUmNDZVhLTCw9Pw/8QAGwEBAAIDAQEAAAAAAAAAAAAAAAQFAQIDBgf/xAA0EQABAwIEAwYGAgEFAAAAAAABAAIDBBESITFBBVFhE3GBkaHwFCKxwdHxMuEjBhVCUnL/2gAMAwEAAhEDEQA/AN40pSiJSlKIlKp+19+XMjxWUSyGNikk0jFYVcfWRQoLSsDocYAOnFkEVHjebaS6nwLj7vd3EefYP3j/AI8NQ5K6nidge8X98lsGkrYFKgt297Euy0bI0NxGAXhYg+U6B43GkkZII4hjBGCAdKnalNcHC7TcLVKUpWyJSlKIlKUoiUpSiJSlKIlKUoiUpSiJSlKIlKUoiUpSiJSlKIlKUoiUpSiJSlKIlKUoiV43rMInKfWCsV+ODj89e1Ru8ts8llcpH+6PBKqY58TIwXHzIosgXNlqXilGxUNrky+GjKldXJYKZSPV9ZD68XvWubfeqdGV434WU66yHj9VlDMeLPvr6YqR3V33ksh3Tp3kOThc4eMk68BOhGcnhONeoq4A7O2oegmI94rgf48fzhXmBelLxIzE0m99fP35qzDOxNpG3HP8KnJ2hXguhcKyq6qyIoQFEV+HiADZLE8K6knl0rYexNv7XubeOYXkKiReLh8KpxqRjPEM8vSqBvNupJZENxd5Cxwr4wyt0WQDTXow0PoOsLHkYAZwPQO4HyAOlTBIXRAU7sI7r+hU/wCBZUMDoCOt9futy+N2v/D4f90X/FWHtrb217a3kmN5CwjUtw+FUZx0zxHH4VGGVv2A4uI8XhM8WTnOOeeea14y5yCWI9C7kH4gnWo1PPUvJLpMgbaDOyhUtG6pvgsLW16+HRbH3X312rfLIVu4o+7YLg26NnIznQjFTb3m2MaX0BPvagD8QT/ZVb7LR5bn+Uj/AEdU25ncTysJJVYTS4ZZHBGJXAxg4GAKyaiofK9rX2AtsDqFuKQyzvjjtlf0NuSuG3N/9tWZHfPHwscLIkcbIT6Z4QVb2IGcaZqN/wCePaf76n9TH+qrFNKbnYTST/XNs7k4xlkDNG49CSiNp61roHTWu0FZI9pDtQbFS+HQx1AcHtFx0G/6Vz2D2j7WvJxDHNGp4WYs0MZVVUczoObFV/ne1YB7YNqAkNIoZSVYdzHlWBwwOnQgipvc2FLGxa8uPL37Jz5rGWCxD58RkPs3tUZ2ibE7i6Eyj6O4+t6CZRr/AE0Gfijetatr3GUs227xr76dVxg7B9TgsMJyGQ8PNYsnbJtMAnvU/qY/1VL7xb/bYsZeCWWMqxPdyLDHwSAfLyuOqn5ZGtUW9/c2+Fby2zDbyBbe5CkTllRW04mUZwrfZcDUYwdDisT174i3cG9/C30XSvijppW2aCLaWHNayPbFtPH7qn9VH+qrHtXeza1vYx3bXcLLIIjwC3UMO9AI8xyNM+lVfezdSWwySTJbtkJN1Unkk2NA3QNyb2OlWjetf+grT4Wf/AtZfWvJYWHIn33LnOIHOiMQFjqLDmNVXh2wbTJAEikkgACFCSToAAFyST0FXfZE23ZlDTXEFvnkphSST+cFwq/DiNQPZZsdZJ5rhhkw8McXszrxSP8AHhKKD6FvWone7eKS7uJU42W3jdo0jViqvwMVZ5OE+clg2AdAMaZya0fWTOfgjNranXXYLpJTieoMEDWi2psNtfXLJbBuYNsBSY7+Bz0D2qoD7cSlsfhVG2n2l7XtpTDOyxyAZx3URDL0ZGAwyn1HwODVe2VfPbuJLUyxsD9hJWifBwVdQOF10IPX0IIrI2rtqa4k725aQkZC/RSJFGGI8qAjAyQurEk4GTXSOaoafmdiHdY+mS2go2xzBj3Rlu+Y/d/RXbc7eXau0UlZbuGIRuEw1srE5UNnIK451Y/A7X/8Qg/3Mf46g+yAeW7/AJaP9Cta/vVbvpuMXPF30v8ACcY71+HHDpjhxyrh8TUPkc1r7AW2B1CimmD6h8YLW2J1sBkbW0V/3w25tbZ0KSteQyh5RHwi1VCMo7ZyWP3OWOteW5u8m1dorKy3cMPdMq4a2VycrxZ0ZcVQEVSwz3nEPMA5m05jiCyfMZHrWxuyHlefysf6IVmWrmjiPzHEN7W3GykVFEIKUPJaSXaixysd7cwpqSw2wB5doW5PobQAfiGOPwqq7Z342zs6RfFCF42OFcIDE558PEoVlbGdGAzg4ziqrI79/M4lmVhPNhlllUriaQDGGwMADpjSth3c7Xm7jyXOC7WjyFsYy0YZo5AOhJRG0+9WPi543DE7EL2OVvKyjvgdStZJIGlrhe1u7oLa7K07j78x7SiJUd3KmO8jJzjPJlPVTg/DHwzZq0h2F2zm9lkAPAsJVj04mdCo+PlY/Kt316CJxc25UOvgZBOWM0SlKV1UFKUpREpSlESofereDwVsZu7MnmRAOIKoLsFDSOQeBASMtg8+VTFedzbLIjJIodGBVlYAqykYIIPMEdKweiLnPfvdS4aV7sIjd4xaWOBHxG3qASWcHmzYGuTgA6VG1VpSERXeTPlVQS+ehGNVIPXTFdB3O49zAcWcscsX2YbguHjHRUuFDFlHIB1JH3qpW82+89hMYZ7PhkwGB78GNgeqsI8sMgjkNQao3fGR5OYHdQQPRW1NWSAYGi/Q5r03vDLslhMQZeCFSfWXjjzj+cGPyrWo51n7Y3imvWVpSAq/UjQEIpOmddWbGmT6nAGaytmboXU8SSxrFwOMrxSEHAJGo4DjlUeIClj/AMhAufDPb0VtRhtEy8xti0307u9Wvh/6u/8Ak/8A21r8Lk6a1fm2ffDZ3g+4gP0PdcYuDnlji4TGB8s1J7kXENlGI7iNred2OZJAO7cknhVJ1JQDGPKxUkk6GlAY3uc3GMySMx+VXUVYKVj3EXJtYeajeyuM8NzkYPeR/o69rWx2RLdFAgaZpH0cXHdtICxcDvPoychtBzwcVZrjZt1HdTSwrBIs3dk95LJGymNODGFicEHGc5Hwr0sd2s2Ph5yMs0jkxk/Ru8zyq0bEA8SMww2BqvLXFdv9ukfNIS4tBtYg65bqvlqMby+2pPqVTu0raMy8FsqcMEi5LjUycByYgAPIBhSeeRywM1V9h7CN3dRwEEK3nl5jES44/wCkSqfz/atl3+yb+aERstpxqQyTiaZHWRPqyqnhyFOea8RGGZc4NZY2XepcyzBbWYyLGoZ5pYyiIuqKghfAMjSPni14x6UipJo4CA2zhpmM+t7qVFX9lC6Jrc3f8lB9oG791d91FBGjQJlnBkRMvgqoweiqW+b+1Z67uzXWyhb3WFuAgCtxBsPGfopCw9cLxfFvWpay3MJQGe5u2mOTIY7meOPiJJIjRWAVBnAGOQFfUm7c8Dq9pI0oKsskV1czspyVKOjlZCrDDAjGCH9q5u4bUNiAaW3bmNb+uSh9tkBy9/ZaNuo27l8qykAhgQfKynDKfgQR8q2X2uwcUdqME/TvyznSJyCMagjGcj0qfG61zJb38cncReLXyIjySIspQrI7M0aEB8RZAB1Vj1xWZFsu7lureWdLeNIGkb6OaWRmLxNGBhoUAA485yeXLWpDqORz4nAW1vplcDrmps/Ee2kZI9v8beNjflldU/dXfTjXwu0RxK44FmdfJIDp3dxnQMeQfk3XB5yXaRYiLZccaA8KTW6KNScKeFRk6nQCr9cWyyIyOA6MCGVhlWB5gg6EH0qqTbrzo8MUTq9pHPFMveM3fQCJs90pwe9Q8l4iCvIlhjGsnCyJGvjOV8x9x77lFNQztMbW2Gtr3+yrHZXtERTzW7+UzcMkRIxxMi8MiDP2uEIwHoG9KhN8d3ZLK4lZlbw8kjSRygEovGxZo5CPqEMzYJ0IxrnIrb21dkpcR93KCRkMCCVdGXVXRhqjg6gj9dRitfwaDubxOhdjBPj8oqjRufcBM+lYmoJY344vmvqNNNwpLOIllQZ2C19tddeW+a1zuhvtepGlpZRwXHCzcOkpIDyM5Mjq/AgBY6nGg61c+0+/K7PWBiDNO0a4XOMIySSsATnhAXGv31HWpI7Vv30W2t4fypLhpAPhHFGOL+ktfezdj927SyyNNcOOFpWAXCg5EcSDSOPOuBkk6kk1zj4fJLKJHtDLZ63JPguD6hhkDw3Llc/e6r/ZCvlu86fTR/oUqLvO2CdJZE7mABJHQcTTcWFcqCcLjXGfnVrWC6guJ5IEt5UnMbfSTSRspSNYyMLC4IPDnORz5VD7S7S7mCVo2trdipwStzIRnGo1txy5fEVwno3xyuc5mIG1jcDQLvGXVUznNZcm5tnlc9LKkba3qa+uFll7pCI+7VUMhBy3FklwNemKu/ZFyvP5WP8ARCoHeTfia+g7loI417yNywmdz5GDYCmJc5xjnXhuxvTLYGbghjlErK3mlZCpVAuMCNs8s5rnI0viLQLHlcHcbq4fT1D6PsxHaztPA55nmVZbSz2JNeGMIHnaWTKyC6MbSBmLgCT6InIc4HPBxWP2pXt07w2EMWIrjADLzlKkfQ8gI1HlY+o9AGrXO0rxsnB4XMrSkoT5GaRpF4WwDlSRrgcq21Zw7S2jYROYbaNyFkimM8qSLIv1J1jFuwAOp4eLBViORrtFSvMrXi7gOZ06i9vfpXVNM6kwPdnkMjztp4K47n7sJYWqQrgt9aR/vufrH4dB7AVN18QhuEcRBbA4iBgE41wDyGa+69MAALBUz3ue4udqUpSlZWiUpSiJSlKIlKUoiVT+0zckbRtDwAeIiy0R9fvRk+jYHwIHvVwpWCLixW7Hljg5uoXIMRKNwsCNcEHQgj1HStm7KuGj2FxoSrLbSsrDmCO8II+denbTuN3cnjoV8jkCcD7LnlJ8G5H8rH3qxrH/ALvH/ZJf/krzPF2WEYP/AHH3VxVTiaJhHX7KqR7yXY5XU3zKMPwZTVp3a3yM7eHu1QmQFVcL5JNNUkQ5AJGcdDjGB1o4FfcbEPGV+sJYyv8AG7xcfnrM9JFK0jCAdiBb6K5qqCHsnOaLEC/ktw7vTm3n8ISTE6F7Yk5KcGO8gydSFDKy5+zxD7IqySyhVLMQqqCzMeQAGST7AAmqttIYubIjn4oj+abe44vlisreqXvTHZj/AFvnn9rdCOJT/KPwx/DvPSpvDq0uoe2mP8b3Pd9/qV497fmsF97s7zvcS8E0Yi72PvrfU8TRhsFZAeUgVonIHST8k1a0WqHfTd6rSW3mns5sqOWXRQZIvg8btH8W9qvOzL1J4kljPEkih1PqrDIz6H1HrXXhlaauMl4s4HMd+Y9PosPbhKrbb6tFcziaIC1il7ozKWLxkRxvxyr+9HvMcS/V4ckYORb4iGAIIIIBBByCDqCCOYI61R7Vws+0GbRVumJ66C2tydBz0zX1sy5axAktwZrJxxGFPM0QOveWuPrIc5MXzTB8pjx8Wa2pfBNkL2B27islmVws+/3kuvFTw28VuVhKKWleUMzPGkmgRCAAHA59KndhbR8TaQXHDwd7EknDnPDxoGxnrjPOqpsq8jnu72WJ1eN5ICrKcgjwsP8A+9sV4xSF9lbKtASBcwR97jIJgigV5EyOXGTGh/Jdq6xVrhLUdoflZa3kSVgtyFlLTb4NKSLGETqDjv5H7u3JGh7shWeYZ6qvD6Ma8/HbRGpWxYfd/bKfLjPF/wANfBtHuLnwsTtDFFEskzx4V8OWWKGI/wCrz3bksBkBQBjOR47X2Vsu1bge5e1nxxBhdXBlGc4Yh3ZWBIOjqQcHSuEMlfVM7ZjmsadBa/mVscLclJbO3jEkghnja3nIJVWIaOUL9Ywyro+BqVIVgNeHGtee3dqTJNDDbpEzyrK+ZWdUVYu7BHkUkkmUfgartpti2keNrzaVs4hcPGkSsiu6fVmlLAni1J4FwoyfrVPX0ivtGyZCGVra6ZWBBDAm0III5ggg5qXJPUR0bpJLB4G2YWoALrBeWdon7Fj/AE7n/wCusXam0r62heaWOzaOMcThJJ+MrkZ4eJMZ+NR+0bm1F/dLeTyR47nul8RcxLwmLz8KxOoPm5mvxf2KkyPENIACxRru7YMF1IKPLh+X1cHPpUam+NlYyV0rbGxth2W1hfCBmpra99cm4NtaiEP3JkMkrOAuXKDhVFOSCM6+1VB+zW/1PHaMTqcvMCT8e7NSe5W12utrXEjaA2yhV+6venA+PU+5NVzeO+m/ZC64Z7hOGbChJpVVR3URwEDcPMnp1qBV1Ms1S5jCA0C4uO5XdFDVQzGCJwDt/LuPNYm1NkT2jBbmIxhjhHVg8TH7ocYw3PRgCcaZrAvLnu1z1PL41s3ZdwdobEk8UQxKTIXwBxd0zhJRjQMCitkaZXIrUFhBLeyxRovFJJwhV6ZIySfQcyT0A9q1pSZi5rhm02NtPBXdBxF8jXtl1bv9b7ZKx9m+5x2hdZkBMEZDSn7x6R59W6+wPtXQyqAMDQDkOlRO6u7iWNqkEeuNXbq7n6zH+70AA6VL16iKPA1eU4hWGpluP4jT8+KUpSuqr0pSlESlKURKUpREpSlESlKUReF9ZJNG8cihkdSrKeRB0NaXjt+HYciLk4t51HqcGUD51u+tc2m6m0LaLu447SVULlSbiVHcF2YeXw5Ct5sY4iPeqfi1PLMxnZNuQ4HUDQHmujHWyK0rbkvoqSMfRY5GP4KtXHdDcuVpkmuEMaRkMkbfujuPqsyj6qqdcHUkDQdfmftWmVihtUVgSCGmc8JBwQV7sHINRW1d67q5Uq8gSM844gVDD0ZyS7D2BAPpVXIKqQYcIYDve58Le+5emL62qbgwgDfb7n0UjvfvTx3UfcPhLUlu8B8rS8jg9VRQVzyJZh0q3bIeaSCW8MYNxcKHjiJACoqkQR5bGBqXPvK1aq7seUcIZQy8SZ4QygglMgHhBAxy5Gred+XuJ4RMHt4AT3ncTOHPFgK3EEXCpqeHrn2FYlp3mJlNFYNvmT0zz3zPLouVVQPaGsjbewJJ5k/i2Sn929nTQzR/tZ4kaHhuHaWBjJOrFxNiNyeJi8oPxT7tWTdWXw9zLaHRH4ri39ACw8REP4sjCQD0nP3aNuQjxnu7u9DMp4H8TIygkeVsHRhnBx1rxOwb+SS3Z1tEaGVH71JpmOB5ZQIzAAQ8bOvDxjHENdKnRU1XFViYhpDsnYcu45n6bLz5LbWWNw67V/l5f/SQV+bI2DJa2VvPaq0sLQRPNbDVlJjUvLbflE5LRcmySuG0aRvd2r0SXfcravHcuzhpJpUdOKGOMgqsDg4KZzxa56VbNi2BgtoYSQxiiSMkciUQLkD3xXWKgxvnE7fleRb1z6LBdpZVPYltbkPPbcJWdg7Ffqs4HCWx9ltMMNDkajOajoU7rZux7s/ucMEaTHokc8CJ3h9lkEWT0UselRe/u/dls66Z7WTjuCw8TboMwydCzvyinA+0uSeHDLyIjd2+3ezhsre1mt52EcCQyECJlbhQI3lLDKnB0PQ1zo+Fuh7aN5u14AB30I8xkjn3sVeXuTZXbXLKzQTRJHMVVmaFomkMchVckxkSurEA8OFPLJERtXeOJLuW4tLzZ8omSJe7MsjTcUfGAEjt1dnzx8sZ0rJ3bmE0XHsi5iuLddPDXBkV4PRFlALovQK6Ny0bAxUojbQJ0soFJ+0135fnwQlj+FcRDVRQ/CviEjdjitvcX3yWbtJveyxpNtTJs5p7mMRzFDwwqWJLt5YY/wCOzFBjoWx0ryt9m+Hutmwk5MVlPGT6lBZqT+INS9juzIZUnvJFlkjOYo0UrbwsRjiUMS0kmCRxtyyeELmvjb+zJzcQT24idokmRkld4wRKYjxBkjfUd1yx9rnpW0PDHxUkrbDG/YaDkM0LwXBQO2t+mgupYP2qgjCYM800ZfjXiJUJC4wOXOqRvlvt4to438OFhfvOOKSV1YmN1x54kwBx5z7VeNv74XdmF723tSXzhUupi2BzJzbDTkPn8are1+0ee4t5ofCxL3sTx8XiHPDxqVzjuRnGc4yKro4DDha6ABw1djHibK1pIJ7iZjC4ajlkV99lv/b5v9mX9KaldpWWxpb945ifEvIFdeO7VGkKrhTgiLJHCMZ10HWqfu5tuSxnaWONJeKIRkM7JjDcWQQjZ+GlRm3b8yvPLIqq08hbgViwXyIujEKSRwZzgakVg07nzlwcQCAAQbH9eXerWfh801U92g57aDJXrtV2xJaW0dpBEsVvMhjMi4AVQNYUUDClk6npxYGRkSvZBuV4eHxcq/Syr9GD9iM9fYtofhj1NQe7+0LzbNk9s9tDIEVVa4knePLjVHULA+JRgMenro2K25s9JFhjEpVpQiiQqMIXwOIqDyXOcCrnhNK6KO0jbG+t736/tUc0zoI3U9rEnM9NgsilKVdqsSlKURKUpREpSlESlKURKUpREpSlESlKURab7adyOE+OhXQ4FwB0PJZPnop98Hqa1jZzZ0PMcq6turZZUZHUMjqVZTyIIwQflXNO/G6b7NvDHqYz5oXP2kzyJ+8vI/j1FQaiLcL03Cay/wDjdqNO7+lhAV9AV5wycQzXqBVYV6gZraXZXvVxr4SU+ZQTCT1UalPivMe2fStlxiuaLW4aN1dCVdSGVhzBByDXQO528a31ssgwHHlkX7rjnj8k8x7H2NWdJNiGA6heR4zQ9k/t2DI69D/f1U6BWue3DfR7CxWOFik1yxQMNGRFAMjKejeZVz04iRqBWx60x/yk9lO0FrOBlI3kR/bvAhUn2+jI+Y9anLz60HSlKIpndHeiXZ13HcQk5U+dc6SIfrI3sR+BweYrsSyu1liSRDlHVXU+qsAQfwIriWGEuwVQWZiAANSSdAAOpJrtDd3Z5t7O3hbVooY4z8URVP5xRFmuKj9p3iQxPJIcIgyT/cPUk4AHqakmrUXaRvR38vh4z9FGfMRyeQf3LqPjn2rhPMImYvJT+H0bquYMGm56e9FWdt7Xe6naV9M6KvRVH1VHw/OST1rCAr8Ar6ArzbnFxuV9JjY1jQ1osAvxmABJ5Co2xspL25SKIZd24VHQDqT6ADJJ9jX5tS7yeAchz+Pp8q3H2S7l+Fg8TKuJpl8oPOOM6gexbQn2wPWp1JBiNyqzidaKaInfbv8A6Vu3c2BHZWyQR8lGrdXY/WY+5P4DA6VJ0pV4BbIL545xe4udqUpSlZWqUpSiJSlKIlKUoiUpSiJSlKIlKUoiUpSiJVb393RXaNo0eglXzQsej45E/dbkfkegqyUrBFxYrdj3RuDm6hcmBWhkZJAVZSVdTzUg4OfcGs8Vsjtn3JyPHQrqMCcD05LJ8tFPyPQ1q6xnz5T8qp6iItK95QVTZ4wR7KywKsW5O9BsLkOcmJ8LKvqvRgPvLzHzHWq+KMwAJJwBqT6CorXFrgRqp8sbJGFj9DqunYZg6hlIKsAQRyIIyCD6YrG2tsqK6geCdA8ci8LKeo9j0IOCCORANcwXHa3erbi2tpTFEpOGUYlIP2Q/NVzkjGDrz6Csyby3THLXNwT6mWQn8S1ehaSQCQvmsrWseWtNwNCth72dgF3A5ayxcxZ0BKrMo9GDYVvip19BVZteyTasjcIs5R7sUVf6TMBUB/pBc/wif+tk/XX1Jtq6X609wPjJJ+utlpYkXW++zPsUWwkW5vGWW4XWNFyY4j97JHncdNMDpk4I2tXFn+kFz/CJ/wCtk/XWbszfq/tmDRXc6kdDIzKfijkqfmKLC6Z7Qt6vCQd3GfppQQuOaLyZ/j0Hvr0rTQrAtt9n2hMzXBHfEdNFIA5KPs4HT4n1qRArz9a95ks7bRfQeCwxMpgYzcnU9eXh/e6AVj391wLp9Y8v11kO4UEnkKj9l7NkvrpIox5nOB6Ko5sfYDJNcIY8blayyCNpJKs3ZZuX42476VcwQkE55SSc1T3A5n5DrW+qj9g7Fjs7dIIh5UGM9WP2mPuTk1IV6KKPA2y+cV9YaqUu2GnvqlKUrqoCUpSiJSlKIlKUoiUpSiJSlKIlKUoiUpSiJSlKIlKUoi+J4VdSrAMrAhgRkEEYII6giub9/t0W2bdlVz3T5eFvyc6qT95TofbB610nUBvruqm0LRojgOPNE/3XHL+aeR9j7CuMseNqsOH1fw8mf8Tr+fBc928vEufxqK3puuGNUH2zr8B/mR+FZZje3laORSrKxV1PMEHB/CoLemfimAHJVH59f7CKrYIv8w816rilRho3EHM5ef8AV1DUpXta25dgB8/YVbk2FyvDsYXuDW6lZOzrcayN9VeXuakdobPl/c54mhkKiRA6lSUb6pGeh5fL2q89ku4wv7oSSL+1LVhkHlLMNVT3VfrN8QPtVY9q7rTbWsruTiMl3aXky25OMtGoXig5cjnTP2vTJqPYuz32VwJGwgxjNgyf1J5d2y0Iwxoa/KktowcQ7xRjow6g+/8AZUbXdjsQuqyohML8Oo1B5jYr0gnKMGXQqQR8RWzbeUOqsOTAEfMZrV1XbY+0/wBpoAfMMr8MHn+BFV3EI8TWkL0H+nZ8Mj4zoRfy/aydqXXEeEchz9z/AJVursr3L8Hb99KuJ5gCQeccfNU9idCfkOlUXsn3M8VP4iVcwwnQHlJJzA9wuhPyHU1vSulJAGjEs8cr7nsGH/1+PylKUqevLpSlKIlKUoiUpSiJSlKIlKUoiUpSiJSlKIlKUoiUpSiJSlKIlKUoi1X2yblca+NhXzKAJwPtKNBJ8V5H2x92ud7yTikY+/5hoK7T2lEWhkVQCxRgAcYJKkDOdMZriiWMqxVgQQcEHQgjQgj1zXMMAcXKXJVPfC2F23seS+QKsWw9jvLLFbxkCaZsZPJBqWY+yqCffBqAgl4WDYzg5rNbaqnUxqT74P8AdWsgcSMsl2o3RMa5xdhdoMibczlvsurd07CKyt47eHREGOmWP2mb8onJPxrB3Mv4O7ue470BruV371Qp42xkIB9nQc9fWuYP2TX96X83+Gh2ov70v5v8NCXXvh+iNjgDS3tdejvwtk9rO7S29x4uPh7m4bhlXTyykE8YHo4BJ9wfUVq29te7bHQ6g+1ZH7JL+9L+b/DXneX/AHgA4QMe/wDlQYsV7d62kMPYYDJcj+OR8RnssOrZ2fbGkvZxbR82IJPRV+0x9gAPjoOtVOtqf8nWJ/2UkZQeAW7Bz01ePhHxJH5jW72B4sVEpqh1PJ2jdc/ULoLY+yY7WBIYhhEGB6n1J9STkn3NZtKVuBZcHOLiSdUpSlFhKUpREpSlESlKURKUpREpSlESlKURKUpREpSlESlKURKUpREpSlEStbb/APYnb7QkaeF/D3DasQuY5D6uuhDHqw+JBNbJpRFxZtzYklpM0Mww6Ehh6EHH+eeoNR9dB9ve4Bni8fAuZIVxOo+1EOT/ABTr+T/FrnysDqt3kE3aLBKUpWVolKVNbn7rSbRvI7aLQscu2MiNB9Zz8B06kgdaIrR2edj021E75pVhgBxxcJZmP2goyBpprnr11roTdDcy32ZB3VspGTl3bWSRvVz/AGAYA9NTWfsTY8dpbxwQrwxxqFUdfck9SSSSfUms6sBbOIJyCUpSsrVKUpREpSlESlKURKUpREpSlESlKURKUpREpSlESlKURKUpREpSlESlKURKUpRF8ugIIIBB0IPIj3rljtb3BOzLwmMftabLQn7v3oj/ABcjHqpHXNdU1Bb6bpx7Ss5LeTTOsb4yY5BnhcfjgjqCR1oi45pWbtnZEtpPJBMpSSNirD+wg9VIwQeoINYVEX6q5OBzrqXsh7P/ANjbPilX9tTgNL6oPsxD4ZyfyieeBWt+wjs98RN4+dfoYm+hBGkko+37qn/F/FNdC0RKUpREpSlESlKURKUpREpSlESlKURKUpREpSlESlKURKUpREpSlESlKURKUpREpSlESlKURKUpRFXt6twrPaQHioQzAYWRSVkUegZeY9jka8qrWzewTZkTh2WabHJZJMp8wirn4E4pSiLYVvbrGgRFVEUAKqgBVA5AAaAe1elKURKUpREpSlESlKURKUpREpSlESlKURKUpREpSlEX/9k="/>
          <p:cNvSpPr>
            <a:spLocks noChangeAspect="1" noChangeArrowheads="1"/>
          </p:cNvSpPr>
          <p:nvPr/>
        </p:nvSpPr>
        <p:spPr bwMode="auto">
          <a:xfrm>
            <a:off x="63500" y="-839788"/>
            <a:ext cx="2619375" cy="1743076"/>
          </a:xfrm>
          <a:prstGeom prst="rect">
            <a:avLst/>
          </a:prstGeom>
          <a:noFill/>
          <a:ln w="9525">
            <a:noFill/>
            <a:miter lim="800000"/>
            <a:headEnd/>
            <a:tailEnd/>
          </a:ln>
        </p:spPr>
        <p:txBody>
          <a:bodyPr/>
          <a:lstStyle/>
          <a:p>
            <a:endParaRPr lang="en-AU">
              <a:latin typeface="Constantia" pitchFamily="18" charset="0"/>
            </a:endParaRPr>
          </a:p>
        </p:txBody>
      </p:sp>
      <p:pic>
        <p:nvPicPr>
          <p:cNvPr id="6149" name="Picture 6" descr="http://t2.gstatic.com/images?q=tbn:ANd9GcRh4lkrwloFeiteIN6yrDSpKuKDY2QBQw0vffViqZ7dhiKUI9uVsKNIrkk"/>
          <p:cNvPicPr>
            <a:picLocks noChangeAspect="1" noChangeArrowheads="1"/>
          </p:cNvPicPr>
          <p:nvPr/>
        </p:nvPicPr>
        <p:blipFill>
          <a:blip r:embed="rId2"/>
          <a:srcRect/>
          <a:stretch>
            <a:fillRect/>
          </a:stretch>
        </p:blipFill>
        <p:spPr bwMode="auto">
          <a:xfrm>
            <a:off x="2843213" y="4149725"/>
            <a:ext cx="3384550" cy="1906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8313" y="549275"/>
            <a:ext cx="8229600" cy="1143000"/>
          </a:xfrm>
        </p:spPr>
        <p:txBody>
          <a:bodyPr/>
          <a:lstStyle/>
          <a:p>
            <a:pPr eaLnBrk="1" hangingPunct="1"/>
            <a:r>
              <a:rPr lang="en-AU" smtClean="0"/>
              <a:t>The Consequences</a:t>
            </a:r>
          </a:p>
        </p:txBody>
      </p:sp>
      <p:sp>
        <p:nvSpPr>
          <p:cNvPr id="7171" name="Content Placeholder 2"/>
          <p:cNvSpPr>
            <a:spLocks noGrp="1"/>
          </p:cNvSpPr>
          <p:nvPr>
            <p:ph idx="1"/>
          </p:nvPr>
        </p:nvSpPr>
        <p:spPr/>
        <p:txBody>
          <a:bodyPr/>
          <a:lstStyle/>
          <a:p>
            <a:pPr eaLnBrk="1" hangingPunct="1"/>
            <a:r>
              <a:rPr lang="en-AU" smtClean="0"/>
              <a:t>Lack of respect for natural resources</a:t>
            </a:r>
          </a:p>
          <a:p>
            <a:pPr eaLnBrk="1" hangingPunct="1"/>
            <a:r>
              <a:rPr lang="en-AU" smtClean="0"/>
              <a:t>Unhealthy lifestyle choices</a:t>
            </a:r>
          </a:p>
          <a:p>
            <a:pPr eaLnBrk="1" hangingPunct="1"/>
            <a:r>
              <a:rPr lang="en-AU" smtClean="0"/>
              <a:t>Dulled senses</a:t>
            </a:r>
          </a:p>
          <a:p>
            <a:pPr eaLnBrk="1" hangingPunct="1"/>
            <a:r>
              <a:rPr lang="en-AU" smtClean="0"/>
              <a:t>Decreased empathy for plants and animals</a:t>
            </a:r>
          </a:p>
          <a:p>
            <a:pPr eaLnBrk="1" hangingPunct="1"/>
            <a:r>
              <a:rPr lang="en-AU" smtClean="0"/>
              <a:t>Lower performance in school</a:t>
            </a:r>
          </a:p>
          <a:p>
            <a:pPr eaLnBrk="1" hangingPunct="1"/>
            <a:r>
              <a:rPr lang="en-AU" smtClean="0"/>
              <a:t>Destructive and apathetic behaviours towards others</a:t>
            </a:r>
          </a:p>
          <a:p>
            <a:pPr eaLnBrk="1" hangingPunct="1"/>
            <a:r>
              <a:rPr lang="en-AU" smtClean="0"/>
              <a:t>Higher numbers of A.D.H.D and other disorders</a:t>
            </a:r>
          </a:p>
          <a:p>
            <a:pPr eaLnBrk="1" hangingPunct="1"/>
            <a:r>
              <a:rPr lang="en-AU" smtClean="0"/>
              <a:t>Lower self-confidence and independence</a:t>
            </a:r>
          </a:p>
          <a:p>
            <a:pPr eaLnBrk="1" hangingPunct="1"/>
            <a:r>
              <a:rPr lang="en-AU" smtClean="0"/>
              <a:t>Diminished creativity</a:t>
            </a:r>
          </a:p>
          <a:p>
            <a:pPr eaLnBrk="1" hangingPunct="1"/>
            <a:endParaRPr lang="en-AU"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95288" y="620713"/>
            <a:ext cx="8229600" cy="1143000"/>
          </a:xfrm>
        </p:spPr>
        <p:txBody>
          <a:bodyPr/>
          <a:lstStyle/>
          <a:p>
            <a:pPr eaLnBrk="1" hangingPunct="1"/>
            <a:r>
              <a:rPr lang="en-AU" smtClean="0"/>
              <a:t>Every Experience Matters</a:t>
            </a:r>
            <a:br>
              <a:rPr lang="en-AU" smtClean="0"/>
            </a:br>
            <a:r>
              <a:rPr lang="en-AU" sz="2800" smtClean="0"/>
              <a:t>By Dr Karen Malone 2008</a:t>
            </a:r>
          </a:p>
        </p:txBody>
      </p:sp>
      <p:sp>
        <p:nvSpPr>
          <p:cNvPr id="8195" name="Content Placeholder 2"/>
          <p:cNvSpPr>
            <a:spLocks noGrp="1"/>
          </p:cNvSpPr>
          <p:nvPr>
            <p:ph idx="1"/>
          </p:nvPr>
        </p:nvSpPr>
        <p:spPr/>
        <p:txBody>
          <a:bodyPr/>
          <a:lstStyle/>
          <a:p>
            <a:pPr eaLnBrk="1" hangingPunct="1"/>
            <a:r>
              <a:rPr lang="en-AU" smtClean="0"/>
              <a:t>Review of over 50 respected studies from around the globe. Majority USA and England and four from Australia.</a:t>
            </a:r>
          </a:p>
          <a:p>
            <a:pPr eaLnBrk="1" hangingPunct="1"/>
            <a:r>
              <a:rPr lang="en-AU" smtClean="0"/>
              <a:t>Focused on children from pre school up to tertiary education</a:t>
            </a:r>
          </a:p>
          <a:p>
            <a:pPr eaLnBrk="1" hangingPunct="1"/>
            <a:r>
              <a:rPr lang="en-AU" smtClean="0"/>
              <a:t>locations included school grounds, galleries, museums, field centres, gardens, parks and playgrounds, wilderness, community, urban spaces, camps.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AU" sz="3100" dirty="0" smtClean="0"/>
              <a:t/>
            </a:r>
            <a:br>
              <a:rPr lang="en-AU" sz="3100" dirty="0" smtClean="0"/>
            </a:br>
            <a:r>
              <a:rPr lang="en-AU" sz="3100" dirty="0" smtClean="0"/>
              <a:t/>
            </a:r>
            <a:br>
              <a:rPr lang="en-AU" sz="3100" dirty="0" smtClean="0"/>
            </a:br>
            <a:r>
              <a:rPr lang="en-AU" sz="3100" dirty="0" smtClean="0"/>
              <a:t/>
            </a:r>
            <a:br>
              <a:rPr lang="en-AU" sz="3100" dirty="0" smtClean="0"/>
            </a:br>
            <a:r>
              <a:rPr lang="en-AU" sz="3100" dirty="0" smtClean="0"/>
              <a:t>Children </a:t>
            </a:r>
            <a:r>
              <a:rPr lang="en-AU" sz="3100" dirty="0"/>
              <a:t>are happier, healthier, more intelligent and well adjusted when they are connected with nature</a:t>
            </a:r>
            <a:r>
              <a:rPr lang="en-AU" dirty="0"/>
              <a:t/>
            </a:r>
            <a:br>
              <a:rPr lang="en-AU" dirty="0"/>
            </a:br>
            <a:endParaRPr lang="en-AU" dirty="0"/>
          </a:p>
        </p:txBody>
      </p:sp>
      <p:pic>
        <p:nvPicPr>
          <p:cNvPr id="9219" name="Picture 3" descr="dylanstickinsect.jpg"/>
          <p:cNvPicPr>
            <a:picLocks noChangeAspect="1"/>
          </p:cNvPicPr>
          <p:nvPr/>
        </p:nvPicPr>
        <p:blipFill>
          <a:blip r:embed="rId2"/>
          <a:srcRect/>
          <a:stretch>
            <a:fillRect/>
          </a:stretch>
        </p:blipFill>
        <p:spPr bwMode="auto">
          <a:xfrm>
            <a:off x="684213" y="1484313"/>
            <a:ext cx="3071812" cy="2305050"/>
          </a:xfrm>
          <a:prstGeom prst="rect">
            <a:avLst/>
          </a:prstGeom>
          <a:noFill/>
          <a:ln w="9525">
            <a:noFill/>
            <a:miter lim="800000"/>
            <a:headEnd/>
            <a:tailEnd/>
          </a:ln>
        </p:spPr>
      </p:pic>
      <p:pic>
        <p:nvPicPr>
          <p:cNvPr id="9220" name="Picture 4" descr="2010 Aug 11 050.jpg"/>
          <p:cNvPicPr>
            <a:picLocks noChangeAspect="1"/>
          </p:cNvPicPr>
          <p:nvPr/>
        </p:nvPicPr>
        <p:blipFill>
          <a:blip r:embed="rId3"/>
          <a:srcRect/>
          <a:stretch>
            <a:fillRect/>
          </a:stretch>
        </p:blipFill>
        <p:spPr bwMode="auto">
          <a:xfrm>
            <a:off x="4787900" y="1484313"/>
            <a:ext cx="3097213" cy="2322512"/>
          </a:xfrm>
          <a:prstGeom prst="rect">
            <a:avLst/>
          </a:prstGeom>
          <a:noFill/>
          <a:ln w="9525">
            <a:noFill/>
            <a:miter lim="800000"/>
            <a:headEnd/>
            <a:tailEnd/>
          </a:ln>
        </p:spPr>
      </p:pic>
      <p:pic>
        <p:nvPicPr>
          <p:cNvPr id="9221" name="Picture 5" descr="sweep netting 2.jpg"/>
          <p:cNvPicPr>
            <a:picLocks noChangeAspect="1"/>
          </p:cNvPicPr>
          <p:nvPr/>
        </p:nvPicPr>
        <p:blipFill>
          <a:blip r:embed="rId4"/>
          <a:srcRect/>
          <a:stretch>
            <a:fillRect/>
          </a:stretch>
        </p:blipFill>
        <p:spPr bwMode="auto">
          <a:xfrm>
            <a:off x="4787900" y="4005263"/>
            <a:ext cx="3097213" cy="2322512"/>
          </a:xfrm>
          <a:prstGeom prst="rect">
            <a:avLst/>
          </a:prstGeom>
          <a:noFill/>
          <a:ln w="9525">
            <a:noFill/>
            <a:miter lim="800000"/>
            <a:headEnd/>
            <a:tailEnd/>
          </a:ln>
        </p:spPr>
      </p:pic>
      <p:pic>
        <p:nvPicPr>
          <p:cNvPr id="9222" name="Picture 7" descr="Bush Tucker1.jpg"/>
          <p:cNvPicPr>
            <a:picLocks noChangeAspect="1"/>
          </p:cNvPicPr>
          <p:nvPr/>
        </p:nvPicPr>
        <p:blipFill>
          <a:blip r:embed="rId5" cstate="print"/>
          <a:srcRect/>
          <a:stretch>
            <a:fillRect/>
          </a:stretch>
        </p:blipFill>
        <p:spPr bwMode="auto">
          <a:xfrm>
            <a:off x="684213" y="4005263"/>
            <a:ext cx="3095625" cy="2322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404813"/>
            <a:ext cx="8229600" cy="795337"/>
          </a:xfrm>
        </p:spPr>
        <p:txBody>
          <a:bodyPr/>
          <a:lstStyle/>
          <a:p>
            <a:pPr eaLnBrk="1" hangingPunct="1"/>
            <a:r>
              <a:rPr lang="en-AU" smtClean="0"/>
              <a:t>Happier Children</a:t>
            </a:r>
          </a:p>
        </p:txBody>
      </p:sp>
      <p:sp>
        <p:nvSpPr>
          <p:cNvPr id="10243" name="Content Placeholder 2"/>
          <p:cNvSpPr>
            <a:spLocks noGrp="1"/>
          </p:cNvSpPr>
          <p:nvPr>
            <p:ph idx="1"/>
          </p:nvPr>
        </p:nvSpPr>
        <p:spPr>
          <a:xfrm>
            <a:off x="395288" y="1268413"/>
            <a:ext cx="8229600" cy="4389437"/>
          </a:xfrm>
        </p:spPr>
        <p:txBody>
          <a:bodyPr/>
          <a:lstStyle/>
          <a:p>
            <a:pPr eaLnBrk="1" hangingPunct="1"/>
            <a:r>
              <a:rPr lang="en-AU" smtClean="0"/>
              <a:t>Nature play increases self esteem, improves psychological health and reduces stress. Children learn self-discipline and are more cooperative</a:t>
            </a:r>
          </a:p>
          <a:p>
            <a:pPr eaLnBrk="1" hangingPunct="1"/>
            <a:endParaRPr lang="en-AU" smtClean="0"/>
          </a:p>
        </p:txBody>
      </p:sp>
      <p:pic>
        <p:nvPicPr>
          <p:cNvPr id="10244" name="Picture 3" descr="GunyahHolgatesmall.jpg"/>
          <p:cNvPicPr>
            <a:picLocks noChangeAspect="1"/>
          </p:cNvPicPr>
          <p:nvPr/>
        </p:nvPicPr>
        <p:blipFill>
          <a:blip r:embed="rId2"/>
          <a:srcRect/>
          <a:stretch>
            <a:fillRect/>
          </a:stretch>
        </p:blipFill>
        <p:spPr bwMode="auto">
          <a:xfrm>
            <a:off x="2195513" y="2565400"/>
            <a:ext cx="4032250" cy="2838450"/>
          </a:xfrm>
          <a:prstGeom prst="rect">
            <a:avLst/>
          </a:prstGeom>
          <a:noFill/>
          <a:ln w="9525">
            <a:noFill/>
            <a:miter lim="800000"/>
            <a:headEnd/>
            <a:tailEnd/>
          </a:ln>
        </p:spPr>
      </p:pic>
      <p:sp>
        <p:nvSpPr>
          <p:cNvPr id="10245" name="TextBox 4"/>
          <p:cNvSpPr txBox="1">
            <a:spLocks noChangeArrowheads="1"/>
          </p:cNvSpPr>
          <p:nvPr/>
        </p:nvSpPr>
        <p:spPr bwMode="auto">
          <a:xfrm>
            <a:off x="611188" y="5661025"/>
            <a:ext cx="7416800" cy="646113"/>
          </a:xfrm>
          <a:prstGeom prst="rect">
            <a:avLst/>
          </a:prstGeom>
          <a:noFill/>
          <a:ln w="9525">
            <a:noFill/>
            <a:miter lim="800000"/>
            <a:headEnd/>
            <a:tailEnd/>
          </a:ln>
        </p:spPr>
        <p:txBody>
          <a:bodyPr>
            <a:spAutoFit/>
          </a:bodyPr>
          <a:lstStyle/>
          <a:p>
            <a:r>
              <a:rPr lang="en-AU" b="1"/>
              <a:t>“I feel better about myself. I think that I can do more and I’m proud of myself” (Rachel, aged 13).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68313" y="549275"/>
            <a:ext cx="8229600" cy="866775"/>
          </a:xfrm>
        </p:spPr>
        <p:txBody>
          <a:bodyPr/>
          <a:lstStyle/>
          <a:p>
            <a:pPr eaLnBrk="1" hangingPunct="1"/>
            <a:r>
              <a:rPr lang="en-AU" smtClean="0"/>
              <a:t>Healthier Children</a:t>
            </a:r>
          </a:p>
        </p:txBody>
      </p:sp>
      <p:sp>
        <p:nvSpPr>
          <p:cNvPr id="11267" name="Content Placeholder 2"/>
          <p:cNvSpPr>
            <a:spLocks noGrp="1"/>
          </p:cNvSpPr>
          <p:nvPr>
            <p:ph idx="1"/>
          </p:nvPr>
        </p:nvSpPr>
        <p:spPr>
          <a:xfrm>
            <a:off x="395288" y="1557338"/>
            <a:ext cx="4824412" cy="1511300"/>
          </a:xfrm>
        </p:spPr>
        <p:txBody>
          <a:bodyPr/>
          <a:lstStyle/>
          <a:p>
            <a:pPr eaLnBrk="1" hangingPunct="1"/>
            <a:r>
              <a:rPr lang="en-AU" smtClean="0"/>
              <a:t>Nature play improves physical wellbeing by boosting the immune system, enhancing coordination, strength, and helping maintain a healthy weight.</a:t>
            </a:r>
          </a:p>
          <a:p>
            <a:pPr eaLnBrk="1" hangingPunct="1">
              <a:buFont typeface="Wingdings 2" pitchFamily="18" charset="2"/>
              <a:buNone/>
            </a:pPr>
            <a:endParaRPr lang="en-AU" smtClean="0"/>
          </a:p>
        </p:txBody>
      </p:sp>
      <p:sp>
        <p:nvSpPr>
          <p:cNvPr id="11268" name="AutoShape 2" descr="data:image/jpeg;base64,/9j/4AAQSkZJRgABAQAAAQABAAD/2wCEAAkGBhQSERUUExQWFRUWFx8YGRYYGB8aHBwfICAbHR0cHSAbHCYfGxwkGx0cHy8gIycqLC0sHx8xNTAqNSctLCkBCQoKDgwOGg8PGiwlHyQvLCwqLCkpLCwpLCksKSwsLCwpLCwsKSksLCwpLCwsLCwpKSwsLCwsLCwsLCkpLCwpLP/AABEIALcBFAMBIgACEQEDEQH/xAAcAAABBAMBAAAAAAAAAAAAAAAGAwQFBwABAgj/xABCEAACAQIEBAQFAgUCAwcFAQABAhEAAwQSITEFBkFREyJhcQcygZGhFLEjQlLB0fDxM2LhQ3KCkqKywhYkNFNzFf/EABkBAAMBAQEAAAAAAAAAAAAAAAECAwQABf/EACcRAAICAgICAgEFAQEAAAAAAAABAhEDIRIxBEEiURMjMmFxofAF/9oADAMBAAIRAxEAPwCtcXde0LZDqDlzL4f8up0J6gnXrRHyS958bY8rKApJVsxDAjXedCdZ2FF2I5As3bhuOpAygBFbKBHaI06/envKvKF+wQTifKogIoOWJJ82Y96nwlF/waOcWmOuNYpkNrJhfGLErnU/L03AlT7wKHuZ+MPfxyYQA5Fbw3VT85aM2ogDKD+DNGPCLzG9d/gLasAx4jGGuNtmy7Rvqd9KiubLdjhp/WpZFy9cuQMzmBIOZgB6dtppp212JFpNaFuReVv0tzESkKHy2y0EwJMgxtBAkUVreGVnUMT2iGMadY+lNeEzct277eV7ltSyqxKagEaHQx3EV3jLN2QbdxVAMsHWZHYEMMvvBpopRWhJS5PZA8R4/aKi5dwrXFzlEPh5mnbKQ2xZpEfWmGKwONtpee3bI8VGb/iTctwQQojTbQATEGkubeM3muf8PPhLYDkwVVjsZYxmUE9ND71vlbHs6Kr3WS1aaSEJBckjIu+cCTqNjWdu5UzSlUbRMjEPdwlg3MguPlz/AMuVNZbXaIE+tOeXLOI8a4zXBdsMSFbOrbaD5TAnqKd8w3YS0Cg1uKSWOiwQTsYnLPpoazA4+1ZuXLVqxczu+YwuVCxA2JMRGpI0GvpTUuYlvh0Q3OXEnwzM662WXJdCvDBzqCO2kT3G/Q1J8vW7Zw2HvEB7jAIbjKMwMGQDkmAw0n71xjuRWu32fx2CXNbiRMEiCbZM5ST1iYqZwHCBbwosKCgUFR5i3Wc07mTrXRjLm21o5yXBJPYE8P8AiNqVvAm4HthWI03CXP8AuyJb0JNWIuHTXKAO8ACqn+IvA3s3/FYplumFyiCSAJle/qPTrRP8NLatbe4S7XjGbPO2wyzoQY330oxm+XFjZMa4c4gdxLkW6l9sPnKJdYss5irASRtuyztHrSfCeSbgupb0JWVcERlUE6wdSDrH07irZ4pesIc9worqpZWbeFj8TGlMLXHLVzAnFqUchfM8FRmWAZ0zAT6bRSPEm+zlmddEHgeF2sVZuJd8rW8RlyZgslIXsNCoPsDpXGD4Xhrtw4ws6W7V0gdFYgtBQ7noMvrUrxq5hktXMXbE3LhHcy0RsYA06+1RvFeKviMGyJbVDaUl1MhcgAggADUnp70rqx4t1oZ4nH4fE4oOr20DSHS6QpEEQwiVLAjMNdxRVxC62EwyfpV8XUaZpdpOrAqDmJJ1956UC8lcAtYi4wuIrQmYnXSCBpDCCd9Z6UYcvQSTbUFUkWkyhAgmGIOx3Pfb1oY5f6HLH/B7y1gsSniXcQczPGVM05BJMCdBv07b0QPakqZIgnTvIjWmPC8cHDDxFusjQzIIH2n9qd2Xl2GQiAPMdm9h6bSetaIJJUjLNtu2I8Swi3VFtmZZIYFGKtKkNoR+fQ005lxNhLM4kSmdYAE+aZWegEjc6d6cYzC3WZ8rIkoVVwCXUnrB8vr9qW4eSba5g4IEeeMxjSTGmu9ML0Q+Hv3jiSl22TbvDOkPmW3kgQdBq0hoEjXrrWYnE/pkbLbKJmLMcwOVdSz5QZVdIAHUjbWpO9gbjXgwuFUCxlAEzM7kaAjTSmvE+BLca5cIzs1nw1tsYXST01hiRPtQoZNdCVnFJiTbxFpVKqrjxXJDLMAgLsZgakx2NM+FWrb3MQq32a6VysGUaRscpUAjzRBnQgGlOX+Dn9PYW/YKvbXL84gbjZW1B+bWdTNL8IuLabEoWhLTKczTpKAtmY77fQRQXqwut0QN/EXcIrXLySEJUnCLlVgw/wC0BOhBykEbHSYMUHcD4tdxHEU8OE8S6GY5VzEAa5mABMgGQIEnarX4vwhMRb8NiQrMHJQxMaj3G32FCvJPI7Ye8164VMBlUDUgkwST3gRp3NTnGTkkuisJwUXfYjxzid+9xLD4UAWEt3RdJLiboEFYA/8AEMp6+1F63T5swAEwpDTI7nTTXSNazF8LR7iOyqTbYFWygsN9JOw66dq1xLBC7bdNRmUrv32+x61ZJ7ISadUauEdTE0kU1imnC+ALbt2w4D3FGrnUknVjr3NSRSqIShutsa+9ZS4QVlA4FeDC4bb5nFyXYowjVTqutMrLY5BdvX2t27aIYt2wC5jY5jIGsbg+wohtLA7Unxi7kssWttcWDmCiSNCQY3ImNtt6aS0cmccA4BZSy2UMwvxccO2YyQD9K1xLl9SEzhr9pGzC0RLAnTRpBKd1MzpXfJrKcJbyKqDU5AxOUknQ5iSD6GpPwbni5hcGQwDbK7eqsDMnTeRUuKaHcmmI2ENwE5nVDGUCUZYmQdO8VxfFmyuR5i82UyGbMSNcxjTTcmBUU3NFnxcStoQyW2JuTAZlGw16HrURwnme3Y4cv6hjcZ2aEVgWIkEzr5RM70PyRsP45VZvBYKzhbxw6XnxS3dFw8ZvC1g3GaYUAabA/vXdnkuyuL8B3dpsm7bIOUnzFSNNyvlOu811iuYsPh8l60qo12ybmUlgbknKoMaNBk667R1ok4ZjcPiil4Qblu33nILgkr2O34pai3Q7lKOxnwRrlrPh8URdtgkK0F5ETlbSAcuutL2ee8GytN3IAfDB/m9YAkqNtak8JgbbW7uViVvkvmGnzKF8vbQUMcSW3avsuFs27ghWvBoy+Ukz5tJKiPLQlcFoMam9hpguIW7irkYMrDysDOaN9e46zrTmaheU8GyW2Zkt2/EysFtiF+USd+/7VOTVIO1ZGaSdIEviQB+kEgT4ggxqNGmO21cfDXElsMy/0Pv6ET/mmnxKUrbQT5XctHYhYMehmY7+9NuUOFPfshkuvaa00rlOjejjqv8A1qUn+ojTFfojvnbli6bZezmvsWI8JlDABuq9RljfWt8h8uYjD2javwLLAMEYgsGkSGMaggDTXaKMcRhRcQo0wd8py/SRqBTbh99ltKbvlJPlUmWifKO7NEa0/BcrJc3wog+Y+KYa7cXCxduXc3y2hGUxrJbSB17VGc+4K5bti4pJlRZuQNWEyug3nY/9aKbnK1l73iuuZ82YHbbb5Yn6/mozmLiRWzet3TaRlg2srgkjsQ2oMffpU5x02ykJbSRD8nqbeDFy0Ga9dLDwgAQY0GbqAPcb0S2eAf8A2wFljauFSY1C5zuWAkxMwJjXrUP8OcegQ2pJbNoI1BMz9NAZowwIhIyqGGmVTt21MfehiSaDnbUmB2D4ViMALl3S6+pFq3oGXuwIzSCZkdNOtFuGx48Bbt3+ECoZg5C5e4PSswWCYljeKOwdshA+VTEL6nQU2v8ADrFzEFHtm62XOS5zKokhQFJgE67DodapGPHojKXLsc2uO2GErdRhOWVMgHsSNB9ad3LsRpMmKQt4AA6GLeWBaVQF330G/SksTxEW9Ar3GLRCAaHtuAvvT39iVfQKXOZHxOLGFdPAe3dBDh5BIkkDbdCAB3J9qKb+AuG+twYi4qLvZCrlb3MZq5HDRetr+otJmnNlBnKZkeYRJ0ExS+Jzoh8FQWGuViQGmSQG1g/QilSfbGk1pIS4XxM3gxyFQrZQSfm7kabUtj8Cl5DbuKGU/wC0+/Y0hw3xlsg4hkVwDmI17QSdBI1mNDW7HD7iJC3mdiRLXACAJ1CqsAHp/mKYXXoH8Bx7DfqrWGFyTaU2wLgYNnEKIkQxyhu3UiZonxN0IpZgYAkgAk/QDU1B8b5dY43C4qyiSjlbuwOQiM3qV19dRUzaxK3HORswTymNs3UE9SPxSqxpU6aGfBeMpfTyjKQqkr2kbbdNj2II6UvibxXLCM+ZgvlGwP8AMxJ0A3/FO1shRCiBM6eup/NdAA04nsavapM2KcjCAHMM3tmMfaYpscFN7OxLADyCfKp6mOrf8x26RRs6jf6Wsp4BWV1gA21wxfGa95izKFgnQD0HrUjZMiPxP+jSNqlf0wLq8kFZGnUHoe+sH6VViWOMPYRPlUL7Cgy7j+KeNeFu1AFwsDocyaKgWTEwJneZ7UY3sAtwpmkhDmCzpPQkdY6U7fyqSegJ7fnpUpRspGVAbjeB4LCYIjGKtwOZYsvmLHUBQNQRJ2Pc0GYrm+07kWMGkBAguONYAgltYYyAZOulKfEbibYu7aEBUtg6LcVwSx3BUxMACP8ANQxtkLlQGR1Amay5Jpaia8cHLchxxDCXrhDXCSqKEVo8oA6DKIA69qO/h2iIWyl2LQCfDyosCYzE+Yknp/moXlLiN0JJCNmuBChUS0g7/QEUW4jjVrBNbthcqsDCqRlt+acxHUakSD0OnaWJ1K2VzR+NInr/ABRUYIAzMWCwqmBMSSYgAAzQ/wAb44pw74hLKsgveEzkalACHJgSgmAD7UQZRdCAXjmUhw6lfNoemoywdu0U4wHDktIbaJCkliDrJYyxP171sfz66MaqHa2LYBl8JMny5Rl9o0pwK1bWBAEAdBXUU60iT2wV+IfDvFwy6hStwCTt5vLr9YqG+FvFQVe2dAozFj7jft1qf+Ils/8A+fdjoVP/AKhVXcNHh2Gcs2RhOnoYafY/isuV8Zpm/BHniaLNwnMLHiJsKQ9u4uZSDIWF1g+pipY8Sstea0SHvWR4gWNQDqMvcxH3FVLwnijG6rWs65WyqerL1jeZ/M0VWOFnEYpMSrOj23CXswylugI2MlYEf5mp480tp/f+ByeOqT/gsO3cBAI2oX5l5asut2+QfFCTvpI2MdSB+1EFvBhbfhlmOkEz5jPWelBPMPNYCNZtBl0KMzEGRPSCfUTWmbVbM+GEpS+Jz8N9HdR8wIJaNcukj6kUYW+HOX8Z1VboOVSruwKTsQYAkEmAN4NB3w1subt24B5NFn19KsWkw/tH8rU6NlgPvXPhAtmk7ZY6b7x1Pr796QbCzdDljosKmw9T6npTqrGXo4ef5Yn17Uxu4Fg4dGIhSCh1UySZ7hpNL3cSpJUEG4IIUmNdYBiexPX2qOxHF7y4lbPhAKUVjcksBLZWGw6bbd9qDoKTQ9TAq1xb2Z5yxlzHL6+Xae59KdmZG0de9M+KOUAuAMy2wzFEEljEADvuTH+KeWnlQYIkAwdDt17GiA3UJhsWy4x7al7iEBiCseExmTmMZlbtrB9NpaziCzMMhUKYkxDeogn7Gst28hYs85nkZo8ugAUfUT7k1wU6IrEccZ8UMNYTNl1vXWByoP6VP81wzt01p+OGqtnwrZNsAQpXcHv6mdT31qBxHN0XLttv4LZgqBgNpbNc69BIHXy96l+F8YF/MQIAbvsOk9M/Ur0BE60E0xnFpDi8XCiIJ0kxqT6CYEnvSytpqI96jeH8Zs4oTbcE27hBE6giRqOkiY9DTninEBatlyGYTByDMddJjtRsWt0d37MkOoBcCASTEGJ239KWIoD5B47auP4Lu7XreYIr/KEH9I6NG86xRvibZOWGyjMCe5A6fUxPpNCMlJWNOHB8WKzWqSvXmB0Qt6yB+9aphQfkgGBJiQO/pURwjm7xGKvZe2QYIOpHvoPxT3gnGbeJQPaYHQSOqz0I6HQ1KomswJp5XLcWLGo2pIcW1pbWNp9P96SWm3GOM28LZe5cZRCmAWALEDRRO5PpXMCAX4gcuJbuWMRbQILpysogDNuCY0BIkadqFMUxV9PpRZhee+HDBG3fv+KzDN4SqxKHQhVJEAhho071W2J4/bLE5n17w3/tP9qxzg27S7PQw5eKplkcqcGItW7gGZjdCnWRGaZIM/eZB96OrnA7Ruq5t2yxB1aSx6wB8pA/HSqz+F/GLb3fBN5FD65fMpYjUCSIGk++oq0sXj0JdVYG5ZBcoDBICnT2mPxTYYVbYnkZLpIjcPi7X6h18MoiMLYvEwC4Go1300kT0FTNzAMby3RcYBVKm30adjPQg1A3sct9v0+LtZVeGtvOXcSBPRtSJ660UYXDC2ioswogSSTp3J1NPCrdEclpKzMLcLKCVKE7q0SPsSK7/ULIGZZOgEiT7Cu5pIoitnIUMdM0AEzsJ33qpEBfi5xs2bVtM0I58y9WEx9hofeKrO1xp0QImkEkemaJPtA2op5wsniGNukSyWzbsJG2diCQD1IUOT207UJLg8hy9etQcVKVnu/+fFOOySw+KXUxlJ7HQe2ug9qMuFY4Xbtq4LmdrXm8LZmCg7E7mek9BVdi4c+XpFE/KeGJuE5svTN076z6V3GO3Rry4YTi/RP8X5tvsxt5DZDef5s2ceXaRoP+7UXh+Dm/eW1aOaQCfQQM0x21FT/MeHDWg0SqJl8QwdWZfr01PtRZy1wW3h7QyjzOAWY7nSY9h2qLg5z30YMko4IXFfwOOEcJXDWhbt/Ku3Uz1kk601XmvD+fM5tFNxcGU7ToDqamGeCPXrVd898zNbtG3c8JGdnUXFi41sRpp/U3ynXQSa0SfFaPLiubbYXjmTChVdr9tc3y5jlOvodRt1FSOGxaXBmRgw7gyK858Kw2YlySQTMmSfc+tWPyLx4AhMrgs2UyZDHrvtA11qazbovLxmo8go4zeWzfS8fkLKrnqh/lb/ut8p/3qTXH58P4oEQCY30B22mCB260M8x4W8cTchWKPbCgquacozKPQh+vanPIfE3uLcR58raBgZAiIM+omI01oRn86Onj/TUv+oecA5iOJzpkZCqqVLgxcB3YAwY/sQanragaDp6zWjaEgwJEgHtO/wCwrnD4VLYIRQoJkx1Pc9zWhWZW0+jn9IAAFJUCdFjr3ka1zjsIt1Gttsw36g9CPUHWnCGRqI9KTutGvQa0aBZUvCOCXMRjzauNmCMTcaTJCmN95O1HfF2uKowmFsFQ65fGAAt2g0iY3ZhqY/NQ/IC58Rir3cx92Lf2o3s3gwDAyDqD/epQWi+aT5ALwf4ZZsz4y4WutI/hHw+pgtG7RGmw9aM+F8P8G0tvOzhRAZzLR0k9Y70paxgZ2TUMu+nQ7Gdtda6utlIP8ux+vX7/AL0ySXRJyb7G1zhFosXCKlwiPEVQH9fNFL2cMFQIJgCNTJ+p6n1rDigoBuQuw30JOgA7n0pLiXFEsAF82pgBVLE+wUE02gbY4y1qk8FifETNkdJJ8rrDe8axPrrWUbQAR4Ry/Zw73HtLl8SMwG2k7dt9qmUFJgUrbqvQjd9ioECToBqTXmfmvnS7i8W19jKoSLafyqusadyNSepq7/ifx79Lw28ymHu/wU93kE/RQx+1eamO9AKOku0ujGk8DgnutlQAn1IH71u8jI5VgAVMEb0t+h69ku1gCwt5Ds+Rx2MEqfqAanOB/EXF4cKtu82Vf5GOZSO2Vth7Eb0zsccwzWhaZCgMSI8sjYk7/X1NRXEbKK/kI+hnoDNThkbdSRWcElcWel+UuP2uJ4RbxVSdVdDrlYbjXUAiCP8ApRCqRXmjkLmrE4S+4wyh84zPaILBgstpGoaJ1HfrXoDEcwolg3dyFzZAQWB0lTGxBMHtTWtkmmPeK47wLNy7lL5FnKupJ6Ae5imPGrbPZW6Rl8NDcy7kOVj28oLH3ikuWuahipXKUcCYmZHp/ipXG2TcXJqARM+0eU+h6+k0tqStBcXF0weNtLAsZEH8NHvMAP5jbOpjqdpqseKWmz52UKbo8SBtDdvSr3tw6arowgqfsQf2qo+ecGlrEhEEKEAA1MAe/rS8Wmvo9HwMi519g0uFLHT/AF6UX8i2rf8AEFwwQQYOnf8AvQna4kiXFU9dz/TOxP1pe5zJet3mKFWA0GZQ2mkiTUZ5qnxaPYySTjSZafD8NbZjafzW3OgfqdSfeiPEXFtIWJIVRMew2FVryx8RZcJiLSgDUMnT1yn/AOOtHOM4phTctF7gJAL29SV10DaaTuBPrFVjOLWjxPMxzU1a0M+buMMthlw7p4xBIBMHLlJOXu20R3FV3wtLWOw2UMbeITM4tsSwZRIEFtTAMGdZ1q1/1li/bY+V0XfQGDvtuCPbevOPEuPMcUWsE21F5mtFdCATp+NdutJkg5bI4Z8NE9Zvjw/JA6j3qe5Wwl0Mt1DJ8REJJOk9fbcfWh7g2Ow9y9cVgzZjmBAyddSsaa+oj2oswPLlvwjcsX4LxCMy+b0/lIYH6ffTJ0z0HkUo0WpiNRlDFS2gI3Ht60AcWzcPxy3bak27g1Gpn+oT3nzfWobg/NVxbzG5ce4qMqHSSBsxGboJPvA9KKeMYi1jsPeS2HLWxnS4QYJAJ0PqJEQK1c1Na7MCg8b30+wuw+KW4iupkMJFbu4gKpZiFUCSSYAHck7UFfDjjam1+ndv4gYlQe2+n5NQvxJ4rce6bMjw0jy7gsQDLd4B22qv5Eo2yX4m58UHVvj+EvOoW+hZTIyuR/gMPTWleZcT4eEvNMeQifU6fuap7kbC3mvm2zBg2pkxI9On0on47xtRaGDcuQrAMZ1AB03HmH+N6l+dbTKLx3aJz4eYIHCuZI8R9wYMARuNutTXE+HYgWWXC3EttpklNAIAgnXXfWKR5Mw6jCJk1UFoJGujET7nQ1PgVWCuKJZJfNgLhMNjrN209z+JcJ/jHQJk0AhtAWCgmAOs0bI+mv4H2/EVxjsdbsoXuMFUdT+3qTWOztlNsqBIJnWV6gQdD60YpLQkpct0c4rDLcWCCNCAy6FZG6nofWm2Hs3LIyqLl4E6u90ExA7gfbSlcU4a4lsTKkXGI0A3ie8np7mntMA5rK3Fboig8Jpa2K6gVgXtVLFKg+P3E9cNYB2DXSPU+RfwG+9U6amebeL3sTirly+ZfMVjooUkBQOgG1QtBhRta7rkVkUAiyU5u2GRyrgqwMEHQ03sLJAG80Vcextvw1ki5irgHiXP6VA2EaAkx6wPWlc6aX2UjG4tj34aELxXDE6SGAbpJRwB6knQV6LOCTXyKc3zaDX30k15lweNuYF7V57Zi5bJtyBBI1Rx0OVoPfSvQnLnOWHxWHW8LqA5RnVmAKt1BHvRvbA1pUK8N5VtWL3i2yw3GWdNfzU8K5suGAZSCCJBHWlAtKkl0CUm+zAtUn8S+Lrc4mbanKLSBGJ2LnWPYTvV3V5u5mxq38VfuAk5rzEHoVmB+B9qLVj4sjxy5IcrwgBtTLHU/wCu1SfC+WTfzBCoYCYJifShXBYdndVU+Zjpr0Gu4On1iiu3jb+E8OSEY5U865gQSTo/UjaST0rJLA/vZsXl/wACtzlC7bvWYKZblzKpJ0mDodJGunvTx8DcW41uIYMAfSTE+09frRNwnG2cbbN15C4S5mUoYzmAdVImZgR1NT2Pv3XwzFk8N2XUj+RCerf15Z22NL+FVspPy3KKiga5ixWC4al8Aub1226gAlvmBHsBOveqIVSWGk7CO9epcPYw922LoVGUro7LEqNNyJj8V5/5u4IExN1sKQ1rxf4eT11UAehkD2rTpIwq5PZteXrvjpldgwQkLPmBAnISNFBnr60RYfwntJZvRmeC1uc0Hbbcd59qF+VYe4He6ytnJksMsbnMDuC2/WCaIeaeHtbwxxSTmAIuSmUJ4mgyMpKmJyxMiQaxztyo2QajCyIvcYa0Vs21GVS3liCTmJ8w7gHbpp2rqzzliLLuytHkK5dx9tpmoPl3FF3uZiWciZJk+p99taSNmAVHmMkz1+tM4KLOUm4IL+F8bazdW5b0a2QTO3aD6HX6UpzRxVsRfN5cgDkN12jKJn+YRlPeKgeEY+z+nuq4IvAkpc7yAMp7jQ/uDuK7w+DYwJ8uu34j31oW1FoMa5WEfJguHH2h5Cs9d4gztW+auLA4l7exW88d421P00HvXPL/AA5vENy2DnQ6T0ME5vXUR7kd664Py34+aF88FxJljGpB7mNaOOPLtAyT47TLJ+H/ABi2+HW0Ccyzv1MkmPY0VOkiNqDfh5y14KvcceacqeggEke8xPp70Scb43bwtvPcnUwABqTEx+K1rUdnnv5S0CXOXC72KxFvDWgQiDNnkwrHXX0A0A9aLeBYFrFhLbsCyiJHv9zQxhvifZynxEYXOgXUN21O3bWt8D4rjHujNgsg/wD2XrhzR6SNz2AApI8W7TKzU+PFqqDDFYhbaM7kBVBJPYCgrlXmry3717Mlt7yJazAwFPlUfQ70W/qRczLllYgnSJ7DvUWOC58q38rLbuG5bAEDbSR3Uk++9Vadkk0lTJ0tWU2Nw9D+KynonsihIpVLnXtrW+lJ4vy2rjkFsqMco3MAmB6nansU8n8SuZrrt/U7H7kmpDC8qXHwF3G5gEt3VtQSJJIJJEnp5dOsnsajb1skkxAn7T0mrXxXBrNrle0boOdn8VNSpzuxG380Wwd9OopWMVBNdAUsLPv6ab1y2GPauCc5Y3rpW1pxggubzqzdAAOtJ4i35jAgTtvHpQvY1a7Cq1xqzicBawt7yvhy5R5/laCAPYyI7RSPLCXbtopbV2ynzBQW66bDTWp74X2rQTENdspiUyLkw5QOzXC0KVEGABILeoq9uXcF4VhB4VqyxEtbtKFVT2EbkbTUnj7VlI5Wt0DPw34leI8C9nVraaI6xmHQiddNj70dI5kyI7ev+K3k/wB6xLgJIB1GhoxjxVC5J83ZHc1YzwsFiH7WmjpuIH5NeZ718Exv027VfvxWxOThtyP5nRT00zT/AGqghh9fN+aoiZPcI5f8RZjMDtluNbYf+ZSh+4pK8lyyQviZ0UhsjDzeUhlEiVn/AJhXN/G+JbtqFyi2uUZTBJ3JJAnXtTXivEFXJlfM7KSwn5dQFB3EwCYHpU23dUUSVXZY3w+47dv4jw/JZVgzFUQSCIIbXc6fNr7Uf4jBLbsrYYXb5unKzEkk9SznYKB00HSKqT4acTCY+yQRDL4bR1zfXTXL9qusu/jqP+zFsknu0gAfQSfrQpHNtCePwFt7It3vMkAECVmO4TYem1U5z/yxbucQsJh7qIt0ogUzCGIzAdQQBr1NXO2FY3vE8Q5AmXw4EZp+YncmNI6VVN7ELiONqbnluLcyImacpQEDQexb3pMj4ofErZV/GOFthr72XILq2U5dRM6R77/apPjfGIwdu1luIp2DGY+Vi3qDuPeizimEtJxLFg21dS8ZZ1LFRodNFzEHvQlx7geXEoHa4MO6sEO7AIPkOsQpAEkCQZ3rOpRlKn2jRxcY2vZEcAwbSbqzlEwZjN3EVMJwxr6t4Tg3ACShBBy9TMVtLQtjwrR+UZoI1jqfvUrwHgWMvOUtqyC7bZHulCYQ6GIG5grpXT5SloaDUY7B21gntsfLLCSQNRB+VtNCNan77pCsgiUBK/0tsw++vsameAckYm3exGY+HkwzhWgEMJyzHTWd6gV/zVIQd2yc5rpE5ylxhLV+bi+VwNexGkx7HX2FFPJrKmJuERoDIjTVgFg+pO1VoWgA5qJsPxY2kAUyM6OfZTmj2JM/SqskXPYuykr6/eSD+abceSwbD/qI8NRLE9PX0NNuXMYlyzmQyMzHX1JP7zTzEEMpUgEEQQdRFVirRBviyuxwPB4g2v0qXXGdc7kMEK6zq0SSO1HRxggIkDLAI/5Y0/16Ux4rde1ZJsqCygBU6HoAIprwdrlxTduL4bOqynYrmB3p444xdI6U3KNslHxZUAKojaNoFabETTa1j7b3Htq6l0jMoOonaaWK1dJELYr+rPc1lC/FeecNh7htsxLDfKJAPY+tZSfENSCa3bNO7Ka0ilwUt+oAqfZRFJ43AIl67af/AIPiMjPELqx1P1k/Si7403EHDbYGua6mSNoCsftHalsPwKxexmKsXRmQsLqqT/UDJHtm/ah/4747/wDFtDoGuR7wo/ZqljTtsvmaaiiqbQ/1/tU9g+WzdQFbgU9QT/Y/5oes3oIPbWi61Ysuua3eFh43DELPqskR9qvZmZGDl26lwSVIym4raw2UgEbb6/tWuIFnCi5aUGScwUaidBrB0iljx+/ZcFyrhA0FYZTmA6jTcAxptXeK5iN+2AyqDnJkdNBptG+tL7DsLfgjw+2Ma7ahxaOUbDUgNp7djV5BaoP4V4vLxG1/zZl6dVP9wKvwNQfYUbiufDEzsa3NYNKUJBc+4EXeHYlT0tlx7p5h+1edCem8V6lv2g6sp2YFT7ERXmHieENq/ctnXw3KmNtDFMjhNW0qKvt/Ff0MbdhRfwflm7fZIIUNBBPbuKguYeHi1iGy/Kwme+pBMdtNq7lug1ask+TGJxNkqCxW4p0HZhV/2OItiRfW2pQKxtrcbqRoxCxsPfU1UHwz/hP4jAZSQMwIO8az0iRNW7hOYrV8uAD4anKbjCFZpjKoOrd6SUt0Mk6sb2+ZLNjD3C2dRh/Iwf5ienXUsevrXnC5xu+mLOLGl1bpadxmMmD3G4+legefOTzi0m0cr5gX65lAOwG7CdB120quOYuXLScQcOjeFbto4UiC5yrvGwkGevSpSbSd9FYJSfx7Asccb9Qty2W8a7Pih2YSxM+0Rt2pLGYy3iXUSVuExOp956EUtx/AscT4qCPFYlD3Okj7n81HWsGiG0TcKOSwYASUjYmSN/eprGmlJFXkabiyct4y1buqjXcoWM3fbvtpppVx/C/j1u4lyyHDEedYM6aA+o6GPU1TXBeVbF83P4j3Ch1OioZ2bN5jEzVm8g8h2LNq7ew7Tij5Vu5vKit/TGh0BkmT7VSCohJ2HfH0CYTEMdzabX6HT71Q1mwxztl0QSR1gmJjsDFXlzdeK4C/J18PLPqYWfuaoY4hiwJYyRB9uxqkk/QMdezaXDA8o+tS3hk2lfYRGp26f6NRBGmp6/3/AGqas4YXLRzkkSI3jQASeg96lIsgo5G45luBMw8+VCvSNgQe4/M0cYviKWvnaCdANyT2AGp+lVNgcLkcZE8ykEaddxVstluHNl82XcjWDBMHeJ7elXwv0zPmXtEWy3HxasSVtKmg/qZu/sI0qRdiZjSOtRuPxHh6Gd5ze2494JjvH0qTsoI326z9z7dK0UkZ22yPwmDRbzugAZ4znqewP7/apIVHWLhZPIASTJOaI1jU9zEgdjUwltQu9ddHd7AtfhxZzOzMzl3LS0Tr0rKMC4rdJwj9Dfkl9mLbmlBhh3pvbxfpS5xI7UHYdDGzy+BjGxIf5rYTJHbqT9qq746Wz+psHobMf+tqt0X/AEqrPjgZOFMdH/dKCjQXKyo13p9iIuasBPcAD9qaXkg04wtwER2ogZH31ykBZE7+tSdoMihYI6wRv600xqpnGViTGoIiPzrT1b5ZcpJ+ppRif5LxJXG4c9rq/vXpMV5e5bvFcTaPQOp+xBr1EoosCR0K3FbC1uKUJoCvNPM2JU4zEsk5WuvE7/MelehuYuJrh8NdvNmhFPy/NroInbUjXpXmPxgWMtMnrXUn2FNos74Ws1xFUwVRyvqJg/YyfsaA+dsJk4likVs0XWIjpJzER0gkj6Vbfwy5eFhMyuLniQzMp8ogEAL31O9VvzLF/imLW0ygm45EjcqIy9vMwj80rdK0GKTdM45NtxdOsWyCrZWkTEeYb66n9jVwY3mixhh4S2nc2wuVAZbUkT5jIiN/aqw+HGHS/iGsupS9mLAjTLl1Zfp296uq5wSzdbO9oFsuWWGsdvbWpyUnuJSLiuwK5W5qe83hgNcQyDbMZo9yRt9qhvjD4lq7adYUXLRVgNZyH9oYVZ2E5esWnz27ao0RI6DqB7/2FDHxe4aLmA8QjzWnUg9gxyn9x9qXFjajxk7Gy5VKSlBUUrfvqb1sNrbUAAg9DqTt3J+1SnPPLKgJfzqiPlGYiSIH/L8wIA16VAYdBmGfQTqaOOY7Gfg10FMps5SsmfLIAafUNT1xqKFk7+TB+9zHas2LWHwgPk1uXwxtm43WI1yyevQCrI+E+NNwXHIZcxCwWzAkayDAP3qiMFc2q2fh7zAtvImVi2YQFE7nrTVxEk+RYXPuEv3MIyWLZuFmGYAico10B3MgaCqaxVhbYOYBXUCUYEPJgbMB616Gl858oCDrOpPsOlAXxhRbeC2k3LwJJJaIBMLPyjQaCPzRfyOi6Ki/VgNr9B369Ka//WF/N5EAWDKkFp94jbfSkMHdBYKNMxjN2nT7VwmEKX/K2VlzAH11EUI+PW27Hl5F6oK+VOL4nE37Ye4igEHS2MxAOwmJ1HU96vB+FuiKM5bKIk7n/wAoEH2rzbgDcFxWBYsI1Xcaz021r0Tyvxk4iymYgsmjHqxggGI7an1p649E5S5+iO5p4efBGV5PiW5LaAAsJ19tNe+9dYaw+MUXLRCWiIGbU3QCJ2PlQgFY3MzpTjmcB4tpDeIrKw6bquYzsJYCemlccK5gt2cDhjl8xtqgQRmLKIcAE6BSDmOw/FLyb7OqiVt4dFBAUIF0gAe+n3qA49x8Lh7q27iWroXQv6yNgZnQ69xUq3EL5JnCMM6wAXUidpc6FRGsZSfSdKFuZ+Q0xN0MtzLcAHiN/KZ1hUG0DYDoRJJ3Lk60CKjeyU4XxBsRbDqc0eUsq6MwAzEemaayqx4jzBd4fcbDFT5DoQ7qGB1DQrAa/fp0rKClILgr0WZiuGG5ibVwufDt65AYBPcjrU2LwptasjrThcP2rQ6IJsco89PtVXfHFNMKf/6f/CrRtEjpVXfG+ScMBOzmPqv+KT2MVUjToac2MIol/wCUAz79BXHDcEbtwKJk/wBqc8XlW8LYJuPWhYWQd7/iH6U7tPp/amrMC7A+wP2pdEiuCTfCMMwXxYOUHLm6TEx7xXqLDNKKe6g/gV5z5a5gFqw1i5bD2rjhj/VMRp+K9E4ZvKoPQD9qnbbY7jSs6OKXNk1LQDAE7z/ila4VhXVEUrL44cWKWbNkMQHLMwB3jQT6SSfp6VTuFseI4RQWZjA/3JAov+L3H1v4whNVtjw5nSVLZo+p+sVBcP4Zb8JLrZwWJyLIOZlIECIKiSPsdab0AtXlK0cFwm7edWS7aVx5mIVt8oABggM0T1NU3hcWtu/nE3FB6iCepjt71bHxf40LWCtYUSHZhmERIRZn6tFU/Z+WenWlatDxdMtblHLxDinjWlFhLKq5jRm946s3471bty8FEmfoCf2qtvhJh1Wy7qxksoY5RDKBsDHRpn6Ue2cSTdfXyiAB3O5P5ApI0loMrb2ObclSQdT1I27ae1RvE7CY7C3rQMhlKZhtmHbvDAV3xe0rIxJ8xGVQxbJmOi5gpEjN3qFx+HxVpUs4cpaQ6veMDU6kIvQDoAO31WUuOwxjZR7cTKWXssgzZss9oMn69KLuWA2JwGIw0zNthbciRBBlT2IO3ofSoPnrhKJjH8K4LinVjEEMfmB0AmZOmkEVJ8g3Tae6S0KtuT26xHSlTgnUSjU2rZV+GJBg/ajjkfGkYqyo0DXBPt/rWhPi6qt45Z1AYg9yASP7/WpjlC8RibUb5tPerN6Il98T+INi1ce2yucvUCJ9BP71V/OvNTYvST4QcuilYIBAGpkjvp/sJnjyLiL93xsRbtGfKMjEhemijz6RqDsDQjjsMbNtsykLAKlt21AzLIBI1/3qUHLlsrNRrQOpow96zjSlbuZTvrWF9akuasJlw9q4F+aJ9DJH7Ctra9mRJ2bXF+HZC2/m6nv3NW7yNa8XDI9tsl5EAkkkEjQhlnzK3XrsRrVF2sQZViSQCDFWN8KuZYutachQSWB2id/SOtZceFwTv3s0ZMqm1XoNODjxLrI6sMRaVPGDsTm1Ykr0KuYYECIUDQiKHuE8wW8LdxdvNcuMj3FVgoOS2WGizoc1xnY9yBPSJnjqK1lcRbaMQ1xjbdG80TlCmJzW8iiR7HQ60BYS86PirgWShBbLlOUZixPmMHU/XTWkk2uhopNbDPg3xKSzbyYpyWRgJymWXadBrBEdz1is4vz+mCtFGE3mXOcgzeciWVzrBB0E9MtU3xHHG/cd5JRTIXLAjZQQPYEmo23jSZUyc330p1JoRpB9jfjTeZgRZtnQfMs/bTb0rKrk4kHoPtWUbYtHqu3bApyGFMhjrQTxM65NfNII0nqN9jp6UphMSlxQ6MGU7EVYn0PUuVT3xe4obePtsD8lpCB/4mkfWrcFUD8Ycab3FHRQT4SJb07xmP8A7vxQegrZM8OvYPEv4tuLd7WQdAZ9NifWueKcpZif5WJ+bod/tVaozoQRKncdPrR5w3nNzgL5uavbTKG759AT6jUzSo5or23JJPcmnVtGFL8vcBbETD20A0m4+WT2G5J+lPMdwC7ZdVaGzGB4Zzz6COvoaVzivZVY5P0FfLWGS7gizD+JZaQR1BZdG+pmatzgvNdplQXLircjUMcs6ToG3J+29UHgL+JsghQSjKQVKmY3MwNDpXOO4k9w5LsgqsghYiIk5TqdNZ671F5N6KRxfZ6Ex/NdjDIr3nCqzBRPUncjuFGpPp7S6xHMVvI+W4ufIxAnUGDlJHQTGp71R9vnpDhBhrqriAmgusNVB6AEakDYk6Ea7VzwzmeDcVFyKwGUrBbNIIzFpBMDfffUUjztPoqvHT9g3jsDfl2KNo0Npse1SvJ3FTZxFq5fQm1YlgMv82pX6ZtaW5ke5bwqKiz/ABDDqu6x8snXNm11nQjXauMBwt2kWySqQt1p87GAXidIGwE6xrRfkScbQFginTFfiTzP+tvW7q5goUjKdQpJkwfaKF8JmUqdYJI99p/eijhuDW9KXFz2lYnxLajN2llBDAddRoSZ3qSs8u2FDi1eDyIVHGQzPSdCRHfXN9KEfJpfLsMvG38RThfGDZs2vDvtbXWRAIBOpJU0R8N5qdQB4gJy/Msak5TtqOn+ugvc4MTca0zoDIhVABgQASTou2p6xNL8Jx1q1j8l/KLTqVJ2gsqkeUTBVtJ+orOsjcmW/EkqCriXP9xLfyZhl1bqO8Rsff8AtTzjfMov2rbWiuZ1gLmkgQMwgjXzETHYdZqFe2iC54oLIVMlhoyzII6yBJkdqgLWItm4Gti45RdQCCSoEEosjX5TptqaKyv+wPEmCfFsbce+x/5iTGvpqem1PTxMphxbE5rr5m75V8qj6nMfoKe46x+oxYCpcysAiSp3jVixMKSZO0RTW9yveF/LI+QkeYCQP6ZOvsJqsckf6JTxyS1sguYFGa22slYMrl2PTXzDWJ9KX5Yf/wC5tAsF8483QHpMdJiluI4fE3lS2xLLanKCD5c3YATJj/U034VwhswzErDa9GBEd+sxVuaSJKEvosTHcwXrOKFxES2TaUO1wFlUlidMsyRBggbe9DHG+MeM7i/cN/cqwLBVkyYDbbDT2pJ+KXpIvM4XYlvODO86xrpGh2rL/Frdqy2W0TLKJmQokzudSdB96zuUrpGmMIrbGl3DgorgQR80++h9ulENnJicBkxGaBc0uKs5AcxzkD+QGAfQ+lRjYG8bKMqwHE5idwe0aTEH3kVmJ4vdtEIqtaAXKc4guCNdOxB29faqLyGlvYksCk7WgUwmIy6bip3g93w71u4BmXMAynYg6EEdiKQbgRvXlFnIxYDyqdR6awAekafWnr8Ga3ddPMmR4DMOhIy5tdBBHpWqOeMkjLPBKLDjhuFu2cZcw9tlUXwXzAAZEABIBPzNldQT3BOtDnM3BiuLS1bd7wuhSMmjGCQwE9YXrprMUnzHxLK7G3ckghgyGCJXw71vUdSikNtqe9RfGuLM5sXAxt2Uc+GCQWRXOp01IIE6z1qemHaEeLi5h2e0AUUwHDRM7jbYa7AxqKhVtnMWgEwQDPpE6+lK8XbNci3ce8pOjuDr0AMzsBSLXCoGaIjtB+hOv4oNHEY8VqnSYwDQKD7z/msqggWjmcpZCm43h75QAZbbTQQACevU1OcG+Ji4fyrndYJ1GhldG11kGBlmPWsrKjFssoof2Ofrty1dvl2ygCFBgEkkQQIgD0PbWhjhHGluX/4ubJPny7n7/vvWVlZ23vZpila0FHMHLGGti6Vtl3ey15WLEZFQAkifmcz1gR0FVkOKb2rchXgOT/Nr+AP7VlZVcO07JZaT0iT4M928t3KLb+CmZhcUGUGgjQbadRS2B51v2xAt2yx+Vx5SoIAgDb8T61usrmk27Qzk0lRL4Llu/i8KbqXMt8uxyL5QwXeWmQevakuUeE3cYblm3dW1eHny3M9wOBoZYkgEE9tZHasrKjGbaY8lsjeIXcRh8Q9l8jsqldANttCf2pynDk8RnVGtqYIlgwnrAGok/bvWVlHI6SoaGyPu33DSPNbYyoB2y9YMQf8AqNqLODcbvWyP4IMktJcbxmJI1nU963WU0tIC22RfH+PIpL3M2dzmyLpMmTJAiKU5fxNy7ZuP4SuuoBZsrLMDy5d9YPmjb1rKyhKKWOzk/nQVYbkRVByu10lZCA5flGplpB80DXvQljgysXRxaUpoQsvAYwCQejftIrKyssXsu+h/geKG4UQ3s/mU6qc0bFDJjqepG3tXF5gl1mAySxCrtk1giUmdfQ1lZQj+5hfRzhbZbM4xT21TytK58w0J0jWQ0gnXfbSpHhd3DYq4ygNeUCDBNtoiOvlPt+Y0GVlVq0IvZE3uVXW94dprxLBmAzqpyjddwAY9YPpQlxsXgtvM7FGnIGaY1M/msrK0Y+yGTo3gOHkatEsfL/r/AK1M2OK4coQ1tQFMdSSQN9jrqaysrpK2GGjLHH1uIQLuUIJAysTA76QIEaiSaTt8Swrs3iXHckgr5TAMZTqTIkR9hWVlF40rApsf8X44ljEgWLOVlAY3AdSCBrEgQd/XasHHHxVu5nzhWfMWVlkkwIYFduwBMVlZXcEo2dydjKzhzYuG5aUXAoE59ChaRIAME7kdvtSmP4OAmQpkBltGBg+4GoHat1lDk0FpPsSscp3IzZsmQTAEkztHmiJIBkg6nfapLhfKtvF2Stx3GJAi3rmWVmF12BMDoKysoRnJiOEQMOEuDTIp6b7RpG/pWVlZWiyHFH//2Q=="/>
          <p:cNvSpPr>
            <a:spLocks noChangeAspect="1" noChangeArrowheads="1"/>
          </p:cNvSpPr>
          <p:nvPr/>
        </p:nvSpPr>
        <p:spPr bwMode="auto">
          <a:xfrm>
            <a:off x="63500" y="-649288"/>
            <a:ext cx="2009775" cy="1333501"/>
          </a:xfrm>
          <a:prstGeom prst="rect">
            <a:avLst/>
          </a:prstGeom>
          <a:noFill/>
          <a:ln w="9525">
            <a:noFill/>
            <a:miter lim="800000"/>
            <a:headEnd/>
            <a:tailEnd/>
          </a:ln>
        </p:spPr>
        <p:txBody>
          <a:bodyPr/>
          <a:lstStyle/>
          <a:p>
            <a:endParaRPr lang="en-AU">
              <a:latin typeface="Constantia" pitchFamily="18" charset="0"/>
            </a:endParaRPr>
          </a:p>
        </p:txBody>
      </p:sp>
      <p:sp>
        <p:nvSpPr>
          <p:cNvPr id="11269" name="TextBox 4"/>
          <p:cNvSpPr txBox="1">
            <a:spLocks noChangeArrowheads="1"/>
          </p:cNvSpPr>
          <p:nvPr/>
        </p:nvSpPr>
        <p:spPr bwMode="auto">
          <a:xfrm>
            <a:off x="684213" y="4868863"/>
            <a:ext cx="7704137" cy="1200150"/>
          </a:xfrm>
          <a:prstGeom prst="rect">
            <a:avLst/>
          </a:prstGeom>
          <a:noFill/>
          <a:ln w="9525">
            <a:noFill/>
            <a:miter lim="800000"/>
            <a:headEnd/>
            <a:tailEnd/>
          </a:ln>
        </p:spPr>
        <p:txBody>
          <a:bodyPr>
            <a:spAutoFit/>
          </a:bodyPr>
          <a:lstStyle/>
          <a:p>
            <a:r>
              <a:rPr lang="en-AU" b="1"/>
              <a:t>“It’s noisy in the classroom and it’s hard to concentrate, sometimes I would pretend to go to the toilet just to get out, get fresh air and move my body”</a:t>
            </a:r>
          </a:p>
          <a:p>
            <a:r>
              <a:rPr lang="en-AU"/>
              <a:t>(Sasha, aged 8).</a:t>
            </a:r>
          </a:p>
        </p:txBody>
      </p:sp>
      <p:pic>
        <p:nvPicPr>
          <p:cNvPr id="11270" name="Picture 6" descr="http://www.rumbalara.eec.education.nsw.gov.au/programs/images/headland.jpg"/>
          <p:cNvPicPr>
            <a:picLocks noChangeAspect="1" noChangeArrowheads="1"/>
          </p:cNvPicPr>
          <p:nvPr/>
        </p:nvPicPr>
        <p:blipFill>
          <a:blip r:embed="rId2"/>
          <a:srcRect/>
          <a:stretch>
            <a:fillRect/>
          </a:stretch>
        </p:blipFill>
        <p:spPr bwMode="auto">
          <a:xfrm>
            <a:off x="5435600" y="765175"/>
            <a:ext cx="3240088" cy="3471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8229600" cy="1143000"/>
          </a:xfrm>
        </p:spPr>
        <p:txBody>
          <a:bodyPr/>
          <a:lstStyle/>
          <a:p>
            <a:pPr eaLnBrk="1" hangingPunct="1"/>
            <a:r>
              <a:rPr lang="en-AU" smtClean="0"/>
              <a:t>Intelligent Children</a:t>
            </a:r>
          </a:p>
        </p:txBody>
      </p:sp>
      <p:sp>
        <p:nvSpPr>
          <p:cNvPr id="12291" name="Content Placeholder 2"/>
          <p:cNvSpPr>
            <a:spLocks noGrp="1"/>
          </p:cNvSpPr>
          <p:nvPr>
            <p:ph idx="1"/>
          </p:nvPr>
        </p:nvSpPr>
        <p:spPr>
          <a:xfrm>
            <a:off x="179388" y="1268413"/>
            <a:ext cx="4824412" cy="3960812"/>
          </a:xfrm>
        </p:spPr>
        <p:txBody>
          <a:bodyPr/>
          <a:lstStyle/>
          <a:p>
            <a:pPr eaLnBrk="1" hangingPunct="1"/>
            <a:r>
              <a:rPr lang="en-AU" smtClean="0"/>
              <a:t>Nature play stimulates creativity and improves decision making and problem solving. </a:t>
            </a:r>
          </a:p>
          <a:p>
            <a:pPr eaLnBrk="1" hangingPunct="1"/>
            <a:r>
              <a:rPr lang="en-AU" smtClean="0"/>
              <a:t>Children tend to do better in school and score higher on tests.</a:t>
            </a:r>
          </a:p>
          <a:p>
            <a:pPr eaLnBrk="1" hangingPunct="1"/>
            <a:r>
              <a:rPr lang="en-AU" smtClean="0"/>
              <a:t>Increase in environmental &amp; geographical literacy</a:t>
            </a:r>
          </a:p>
          <a:p>
            <a:pPr eaLnBrk="1" hangingPunct="1">
              <a:buFont typeface="Wingdings 2" pitchFamily="18" charset="2"/>
              <a:buNone/>
            </a:pPr>
            <a:endParaRPr lang="en-AU" smtClean="0"/>
          </a:p>
        </p:txBody>
      </p:sp>
      <p:pic>
        <p:nvPicPr>
          <p:cNvPr id="12292" name="Picture 40" descr="turp Katandra small"/>
          <p:cNvPicPr>
            <a:picLocks noChangeAspect="1" noChangeArrowheads="1"/>
          </p:cNvPicPr>
          <p:nvPr/>
        </p:nvPicPr>
        <p:blipFill>
          <a:blip r:embed="rId2"/>
          <a:srcRect/>
          <a:stretch>
            <a:fillRect/>
          </a:stretch>
        </p:blipFill>
        <p:spPr bwMode="auto">
          <a:xfrm>
            <a:off x="5435600" y="549275"/>
            <a:ext cx="3276600" cy="4267200"/>
          </a:xfrm>
          <a:prstGeom prst="rect">
            <a:avLst/>
          </a:prstGeom>
          <a:noFill/>
          <a:ln w="9525">
            <a:noFill/>
            <a:miter lim="800000"/>
            <a:headEnd/>
            <a:tailEnd/>
          </a:ln>
        </p:spPr>
      </p:pic>
      <p:sp>
        <p:nvSpPr>
          <p:cNvPr id="12293" name="TextBox 4"/>
          <p:cNvSpPr txBox="1">
            <a:spLocks noChangeArrowheads="1"/>
          </p:cNvSpPr>
          <p:nvPr/>
        </p:nvSpPr>
        <p:spPr bwMode="auto">
          <a:xfrm>
            <a:off x="323850" y="5373688"/>
            <a:ext cx="8351838" cy="1200150"/>
          </a:xfrm>
          <a:prstGeom prst="rect">
            <a:avLst/>
          </a:prstGeom>
          <a:noFill/>
          <a:ln w="9525">
            <a:noFill/>
            <a:miter lim="800000"/>
            <a:headEnd/>
            <a:tailEnd/>
          </a:ln>
        </p:spPr>
        <p:txBody>
          <a:bodyPr>
            <a:spAutoFit/>
          </a:bodyPr>
          <a:lstStyle/>
          <a:p>
            <a:r>
              <a:rPr lang="en-AU"/>
              <a:t>“</a:t>
            </a:r>
            <a:r>
              <a:rPr lang="en-AU" b="1"/>
              <a:t>Because if you just read stuff out of a book, it’s not really enjoyable and you don’t really remember it. But if you go there then you’ll enjoy yourself, you’ll have great fun and it’ll stick in your mind” (Secondary School student).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95288" y="333375"/>
            <a:ext cx="8229600" cy="866775"/>
          </a:xfrm>
        </p:spPr>
        <p:txBody>
          <a:bodyPr/>
          <a:lstStyle/>
          <a:p>
            <a:pPr eaLnBrk="1" hangingPunct="1"/>
            <a:r>
              <a:rPr lang="en-AU" smtClean="0"/>
              <a:t>Social Interactions</a:t>
            </a:r>
          </a:p>
        </p:txBody>
      </p:sp>
      <p:sp>
        <p:nvSpPr>
          <p:cNvPr id="13315" name="Content Placeholder 2"/>
          <p:cNvSpPr>
            <a:spLocks noGrp="1"/>
          </p:cNvSpPr>
          <p:nvPr>
            <p:ph idx="1"/>
          </p:nvPr>
        </p:nvSpPr>
        <p:spPr>
          <a:xfrm>
            <a:off x="395288" y="1484313"/>
            <a:ext cx="4321175" cy="2574925"/>
          </a:xfrm>
        </p:spPr>
        <p:txBody>
          <a:bodyPr/>
          <a:lstStyle/>
          <a:p>
            <a:pPr eaLnBrk="1" hangingPunct="1"/>
            <a:r>
              <a:rPr lang="en-AU" smtClean="0"/>
              <a:t>Sense of community</a:t>
            </a:r>
          </a:p>
          <a:p>
            <a:pPr eaLnBrk="1" hangingPunct="1"/>
            <a:r>
              <a:rPr lang="en-AU" smtClean="0"/>
              <a:t>Social skills and behaviours</a:t>
            </a:r>
          </a:p>
          <a:p>
            <a:pPr eaLnBrk="1" hangingPunct="1"/>
            <a:r>
              <a:rPr lang="en-AU" smtClean="0"/>
              <a:t>Connectedness inner and outer worlds</a:t>
            </a:r>
          </a:p>
          <a:p>
            <a:pPr eaLnBrk="1" hangingPunct="1"/>
            <a:r>
              <a:rPr lang="en-AU" smtClean="0"/>
              <a:t>Engaging with others</a:t>
            </a:r>
          </a:p>
          <a:p>
            <a:pPr eaLnBrk="1" hangingPunct="1"/>
            <a:r>
              <a:rPr lang="en-AU" smtClean="0"/>
              <a:t>sociability</a:t>
            </a:r>
          </a:p>
        </p:txBody>
      </p:sp>
      <p:sp>
        <p:nvSpPr>
          <p:cNvPr id="13316" name="TextBox 3"/>
          <p:cNvSpPr txBox="1">
            <a:spLocks noChangeArrowheads="1"/>
          </p:cNvSpPr>
          <p:nvPr/>
        </p:nvSpPr>
        <p:spPr bwMode="auto">
          <a:xfrm>
            <a:off x="323850" y="5445125"/>
            <a:ext cx="8424863" cy="923925"/>
          </a:xfrm>
          <a:prstGeom prst="rect">
            <a:avLst/>
          </a:prstGeom>
          <a:noFill/>
          <a:ln w="9525">
            <a:noFill/>
            <a:miter lim="800000"/>
            <a:headEnd/>
            <a:tailEnd/>
          </a:ln>
        </p:spPr>
        <p:txBody>
          <a:bodyPr>
            <a:spAutoFit/>
          </a:bodyPr>
          <a:lstStyle/>
          <a:p>
            <a:r>
              <a:rPr lang="en-AU" b="1"/>
              <a:t>“I’d say that you learn mostly how to interact with different kinds of people and are open to different ideas. You learn how to cooperate well with others who share and don’t share the same opinions as you” (Teo, aged 14).</a:t>
            </a:r>
          </a:p>
        </p:txBody>
      </p:sp>
      <p:pic>
        <p:nvPicPr>
          <p:cNvPr id="13317" name="Picture 2" descr="http://www.rumbalara.eec.education.nsw.gov.au/Case%20Study%20Web/Images/vegeNP.jpg"/>
          <p:cNvPicPr>
            <a:picLocks noChangeAspect="1" noChangeArrowheads="1"/>
          </p:cNvPicPr>
          <p:nvPr/>
        </p:nvPicPr>
        <p:blipFill>
          <a:blip r:embed="rId2"/>
          <a:srcRect/>
          <a:stretch>
            <a:fillRect/>
          </a:stretch>
        </p:blipFill>
        <p:spPr bwMode="auto">
          <a:xfrm>
            <a:off x="4716463" y="1700213"/>
            <a:ext cx="4219575" cy="255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346</TotalTime>
  <Words>572</Words>
  <Application>Microsoft Office PowerPoint</Application>
  <PresentationFormat>On-screen Show (4:3)</PresentationFormat>
  <Paragraphs>54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Constantia</vt:lpstr>
      <vt:lpstr>Wingdings 2</vt:lpstr>
      <vt:lpstr>Flow</vt:lpstr>
      <vt:lpstr>Slide 1</vt:lpstr>
      <vt:lpstr>The Cause</vt:lpstr>
      <vt:lpstr>The Consequences</vt:lpstr>
      <vt:lpstr>Every Experience Matters By Dr Karen Malone 2008</vt:lpstr>
      <vt:lpstr>   Children are happier, healthier, more intelligent and well adjusted when they are connected with nature </vt:lpstr>
      <vt:lpstr>Happier Children</vt:lpstr>
      <vt:lpstr>Healthier Children</vt:lpstr>
      <vt:lpstr>Intelligent Children</vt:lpstr>
      <vt:lpstr>Social Interactions</vt:lpstr>
      <vt:lpstr>Responses &amp; action</vt:lpstr>
      <vt:lpstr>Research is supported by</vt:lpstr>
    </vt:vector>
  </TitlesOfParts>
  <Company>DET NSW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Deficit Disorder</dc:title>
  <dc:creator>Administrator</dc:creator>
  <cp:lastModifiedBy>Administrator</cp:lastModifiedBy>
  <cp:revision>36</cp:revision>
  <dcterms:created xsi:type="dcterms:W3CDTF">2011-12-14T03:15:25Z</dcterms:created>
  <dcterms:modified xsi:type="dcterms:W3CDTF">2012-02-14T00:08:57Z</dcterms:modified>
</cp:coreProperties>
</file>